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6"/>
  </p:notesMasterIdLst>
  <p:sldIdLst>
    <p:sldId id="256" r:id="rId2"/>
    <p:sldId id="257" r:id="rId3"/>
    <p:sldId id="295" r:id="rId4"/>
    <p:sldId id="258" r:id="rId5"/>
    <p:sldId id="259" r:id="rId6"/>
    <p:sldId id="297" r:id="rId7"/>
    <p:sldId id="320" r:id="rId8"/>
    <p:sldId id="319" r:id="rId9"/>
    <p:sldId id="298" r:id="rId10"/>
    <p:sldId id="260" r:id="rId11"/>
    <p:sldId id="261" r:id="rId12"/>
    <p:sldId id="299" r:id="rId13"/>
    <p:sldId id="262" r:id="rId14"/>
    <p:sldId id="263" r:id="rId15"/>
    <p:sldId id="300" r:id="rId16"/>
    <p:sldId id="264" r:id="rId17"/>
    <p:sldId id="301" r:id="rId18"/>
    <p:sldId id="265" r:id="rId19"/>
    <p:sldId id="302" r:id="rId20"/>
    <p:sldId id="266" r:id="rId21"/>
    <p:sldId id="303" r:id="rId22"/>
    <p:sldId id="267" r:id="rId23"/>
    <p:sldId id="304" r:id="rId24"/>
    <p:sldId id="268" r:id="rId25"/>
    <p:sldId id="269" r:id="rId26"/>
    <p:sldId id="270" r:id="rId27"/>
    <p:sldId id="305" r:id="rId28"/>
    <p:sldId id="271" r:id="rId29"/>
    <p:sldId id="306" r:id="rId30"/>
    <p:sldId id="272" r:id="rId31"/>
    <p:sldId id="273" r:id="rId32"/>
    <p:sldId id="274" r:id="rId33"/>
    <p:sldId id="307" r:id="rId34"/>
    <p:sldId id="275" r:id="rId35"/>
    <p:sldId id="276" r:id="rId36"/>
    <p:sldId id="308" r:id="rId37"/>
    <p:sldId id="277" r:id="rId38"/>
    <p:sldId id="278" r:id="rId39"/>
    <p:sldId id="309" r:id="rId40"/>
    <p:sldId id="310" r:id="rId41"/>
    <p:sldId id="279" r:id="rId42"/>
    <p:sldId id="280" r:id="rId43"/>
    <p:sldId id="281" r:id="rId44"/>
    <p:sldId id="311" r:id="rId45"/>
    <p:sldId id="312" r:id="rId46"/>
    <p:sldId id="282" r:id="rId47"/>
    <p:sldId id="283" r:id="rId48"/>
    <p:sldId id="284" r:id="rId49"/>
    <p:sldId id="285" r:id="rId50"/>
    <p:sldId id="313" r:id="rId51"/>
    <p:sldId id="286" r:id="rId52"/>
    <p:sldId id="287" r:id="rId53"/>
    <p:sldId id="314" r:id="rId54"/>
    <p:sldId id="288" r:id="rId55"/>
    <p:sldId id="289" r:id="rId56"/>
    <p:sldId id="315" r:id="rId57"/>
    <p:sldId id="316" r:id="rId58"/>
    <p:sldId id="290" r:id="rId59"/>
    <p:sldId id="291" r:id="rId60"/>
    <p:sldId id="292" r:id="rId61"/>
    <p:sldId id="317" r:id="rId62"/>
    <p:sldId id="318" r:id="rId63"/>
    <p:sldId id="293" r:id="rId64"/>
    <p:sldId id="294" r:id="rId65"/>
  </p:sldIdLst>
  <p:sldSz cx="12192000" cy="6858000"/>
  <p:notesSz cx="12192000" cy="6858000"/>
  <p:embeddedFontLst>
    <p:embeddedFont>
      <p:font typeface="Calibri" panose="020F0502020204030204" pitchFamily="34" charset="0"/>
      <p:regular r:id="rId67"/>
      <p:bold r:id="rId68"/>
      <p:italic r:id="rId69"/>
      <p:boldItalic r:id="rId70"/>
    </p:embeddedFont>
    <p:embeddedFont>
      <p:font typeface="Cambria" panose="02040503050406030204" pitchFamily="18" charset="0"/>
      <p:regular r:id="rId71"/>
      <p:bold r:id="rId72"/>
      <p:italic r:id="rId73"/>
      <p:boldItalic r:id="rId74"/>
    </p:embeddedFont>
    <p:embeddedFont>
      <p:font typeface="Roboto" panose="02000000000000000000" pitchFamily="2"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0" roundtripDataSignature="AMtx7mhsfjIKzB/ru9Yx95qsHY5TyrmAA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615FEF-C003-BDE4-A30D-DBA9560B8F91}" name="Phan Thi Thu Hong (FE FPTU DN)" initials="PD" userId="S::hongptt11@fe.edu.vn::4d36b424-e1a9-4834-b8a6-b266a7cdd1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D4791-6B69-9F7F-8359-E7263CC396AF}" v="15" dt="2023-05-01T22:13:58.106"/>
    <p1510:client id="{2405848B-161E-1909-2921-C845B0DCFEE2}" v="3" dt="2023-05-01T10:56:40.824"/>
  </p1510:revLst>
</p1510:revInfo>
</file>

<file path=ppt/tableStyles.xml><?xml version="1.0" encoding="utf-8"?>
<a:tblStyleLst xmlns:a="http://schemas.openxmlformats.org/drawingml/2006/main" def="{C2BBDB4E-7964-4506-A38D-09141DB8FDC6}">
  <a:tblStyle styleId="{C2BBDB4E-7964-4506-A38D-09141DB8FDC6}"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31" autoAdjust="0"/>
  </p:normalViewPr>
  <p:slideViewPr>
    <p:cSldViewPr snapToGrid="0">
      <p:cViewPr varScale="1">
        <p:scale>
          <a:sx n="73" d="100"/>
          <a:sy n="73" d="100"/>
        </p:scale>
        <p:origin x="235" y="6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customschemas.google.com/relationships/presentationmetadata" Target="metadata"/><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microsoft.com/office/2018/10/relationships/authors" Target="authors.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i Thu Hong (FE FPTU DN)" userId="S::hongptt11@fe.edu.vn::4d36b424-e1a9-4834-b8a6-b266a7cdd1c0" providerId="AD" clId="Web-{2405848B-161E-1909-2921-C845B0DCFEE2}"/>
    <pc:docChg chg="mod">
      <pc:chgData name="Phan Thi Thu Hong (FE FPTU DN)" userId="S::hongptt11@fe.edu.vn::4d36b424-e1a9-4834-b8a6-b266a7cdd1c0" providerId="AD" clId="Web-{2405848B-161E-1909-2921-C845B0DCFEE2}" dt="2023-05-01T10:56:40.824" v="2"/>
      <pc:docMkLst>
        <pc:docMk/>
      </pc:docMkLst>
      <pc:sldChg chg="addCm">
        <pc:chgData name="Phan Thi Thu Hong (FE FPTU DN)" userId="S::hongptt11@fe.edu.vn::4d36b424-e1a9-4834-b8a6-b266a7cdd1c0" providerId="AD" clId="Web-{2405848B-161E-1909-2921-C845B0DCFEE2}" dt="2023-05-01T10:53:18.255" v="1"/>
        <pc:sldMkLst>
          <pc:docMk/>
          <pc:sldMk cId="2011314206" sldId="295"/>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405848B-161E-1909-2921-C845B0DCFEE2}" dt="2023-05-01T10:53:18.255" v="1"/>
              <pc2:cmMkLst xmlns:pc2="http://schemas.microsoft.com/office/powerpoint/2019/9/main/command">
                <pc:docMk/>
                <pc:sldMk cId="2011314206" sldId="295"/>
                <pc2:cmMk id="{1A2758B4-B67F-4AC4-ABD9-0D3417AD14E8}"/>
              </pc2:cmMkLst>
            </pc226:cmChg>
          </p:ext>
        </pc:extLst>
      </pc:sldChg>
      <pc:sldChg chg="addCm">
        <pc:chgData name="Phan Thi Thu Hong (FE FPTU DN)" userId="S::hongptt11@fe.edu.vn::4d36b424-e1a9-4834-b8a6-b266a7cdd1c0" providerId="AD" clId="Web-{2405848B-161E-1909-2921-C845B0DCFEE2}" dt="2023-05-01T10:56:40.824" v="2"/>
        <pc:sldMkLst>
          <pc:docMk/>
          <pc:sldMk cId="2838025497" sldId="296"/>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405848B-161E-1909-2921-C845B0DCFEE2}" dt="2023-05-01T10:56:40.824" v="2"/>
              <pc2:cmMkLst xmlns:pc2="http://schemas.microsoft.com/office/powerpoint/2019/9/main/command">
                <pc:docMk/>
                <pc:sldMk cId="2838025497" sldId="296"/>
                <pc2:cmMk id="{7EA9B064-3F98-4CFE-A257-D24BF8F82D23}"/>
              </pc2:cmMkLst>
            </pc226:cmChg>
          </p:ext>
        </pc:extLst>
      </pc:sldChg>
    </pc:docChg>
  </pc:docChgLst>
  <pc:docChgLst>
    <pc:chgData name="Phan Thi Thu Hong (FE FPTU DN)" userId="S::hongptt11@fe.edu.vn::4d36b424-e1a9-4834-b8a6-b266a7cdd1c0" providerId="AD" clId="Web-{232D4791-6B69-9F7F-8359-E7263CC396AF}"/>
    <pc:docChg chg="">
      <pc:chgData name="Phan Thi Thu Hong (FE FPTU DN)" userId="S::hongptt11@fe.edu.vn::4d36b424-e1a9-4834-b8a6-b266a7cdd1c0" providerId="AD" clId="Web-{232D4791-6B69-9F7F-8359-E7263CC396AF}" dt="2023-05-01T22:13:58.106" v="14"/>
      <pc:docMkLst>
        <pc:docMk/>
      </pc:docMkLst>
      <pc:sldChg chg="addCm">
        <pc:chgData name="Phan Thi Thu Hong (FE FPTU DN)" userId="S::hongptt11@fe.edu.vn::4d36b424-e1a9-4834-b8a6-b266a7cdd1c0" providerId="AD" clId="Web-{232D4791-6B69-9F7F-8359-E7263CC396AF}" dt="2023-05-01T22:13:58.106" v="14"/>
        <pc:sldMkLst>
          <pc:docMk/>
          <pc:sldMk cId="0" sldId="294"/>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13:58.106" v="14"/>
              <pc2:cmMkLst xmlns:pc2="http://schemas.microsoft.com/office/powerpoint/2019/9/main/command">
                <pc:docMk/>
                <pc:sldMk cId="0" sldId="294"/>
                <pc2:cmMk id="{2EF0AE34-A71B-4B3E-A339-4F4924B30E28}"/>
              </pc2:cmMkLst>
            </pc226:cmChg>
          </p:ext>
        </pc:extLst>
      </pc:sldChg>
      <pc:sldChg chg="addCm modCm">
        <pc:chgData name="Phan Thi Thu Hong (FE FPTU DN)" userId="S::hongptt11@fe.edu.vn::4d36b424-e1a9-4834-b8a6-b266a7cdd1c0" providerId="AD" clId="Web-{232D4791-6B69-9F7F-8359-E7263CC396AF}" dt="2023-05-01T22:03:07.835" v="1"/>
        <pc:sldMkLst>
          <pc:docMk/>
          <pc:sldMk cId="3272151322" sldId="297"/>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03:07.835" v="1"/>
              <pc2:cmMkLst xmlns:pc2="http://schemas.microsoft.com/office/powerpoint/2019/9/main/command">
                <pc:docMk/>
                <pc:sldMk cId="3272151322" sldId="297"/>
                <pc2:cmMk id="{47962DF2-D6CF-473B-B5F3-2006CDE79666}"/>
              </pc2:cmMkLst>
              <pc226:cmRplyChg chg="add">
                <pc226:chgData name="Phan Thi Thu Hong (FE FPTU DN)" userId="S::hongptt11@fe.edu.vn::4d36b424-e1a9-4834-b8a6-b266a7cdd1c0" providerId="AD" clId="Web-{232D4791-6B69-9F7F-8359-E7263CC396AF}" dt="2023-05-01T22:03:07.835" v="1"/>
                <pc2:cmRplyMkLst xmlns:pc2="http://schemas.microsoft.com/office/powerpoint/2019/9/main/command">
                  <pc:docMk/>
                  <pc:sldMk cId="3272151322" sldId="297"/>
                  <pc2:cmMk id="{47962DF2-D6CF-473B-B5F3-2006CDE79666}"/>
                  <pc2:cmRplyMk id="{62528C34-7B19-4CD0-8B5C-D40765A9A12D}"/>
                </pc2:cmRplyMkLst>
              </pc226:cmRplyChg>
            </pc226:cmChg>
          </p:ext>
        </pc:extLst>
      </pc:sldChg>
      <pc:sldChg chg="addCm">
        <pc:chgData name="Phan Thi Thu Hong (FE FPTU DN)" userId="S::hongptt11@fe.edu.vn::4d36b424-e1a9-4834-b8a6-b266a7cdd1c0" providerId="AD" clId="Web-{232D4791-6B69-9F7F-8359-E7263CC396AF}" dt="2023-05-01T22:04:14.524" v="2"/>
        <pc:sldMkLst>
          <pc:docMk/>
          <pc:sldMk cId="414121757" sldId="299"/>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04:14.524" v="2"/>
              <pc2:cmMkLst xmlns:pc2="http://schemas.microsoft.com/office/powerpoint/2019/9/main/command">
                <pc:docMk/>
                <pc:sldMk cId="414121757" sldId="299"/>
                <pc2:cmMk id="{E9331095-082B-49F7-9340-F939ECE9D592}"/>
              </pc2:cmMkLst>
            </pc226:cmChg>
          </p:ext>
        </pc:extLst>
      </pc:sldChg>
      <pc:sldChg chg="addCm">
        <pc:chgData name="Phan Thi Thu Hong (FE FPTU DN)" userId="S::hongptt11@fe.edu.vn::4d36b424-e1a9-4834-b8a6-b266a7cdd1c0" providerId="AD" clId="Web-{232D4791-6B69-9F7F-8359-E7263CC396AF}" dt="2023-05-01T22:07:24.155" v="3"/>
        <pc:sldMkLst>
          <pc:docMk/>
          <pc:sldMk cId="2247389115" sldId="300"/>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07:24.155" v="3"/>
              <pc2:cmMkLst xmlns:pc2="http://schemas.microsoft.com/office/powerpoint/2019/9/main/command">
                <pc:docMk/>
                <pc:sldMk cId="2247389115" sldId="300"/>
                <pc2:cmMk id="{BDFCE766-610D-4EC1-89B6-2C3705A04502}"/>
              </pc2:cmMkLst>
            </pc226:cmChg>
          </p:ext>
        </pc:extLst>
      </pc:sldChg>
      <pc:sldChg chg="addCm">
        <pc:chgData name="Phan Thi Thu Hong (FE FPTU DN)" userId="S::hongptt11@fe.edu.vn::4d36b424-e1a9-4834-b8a6-b266a7cdd1c0" providerId="AD" clId="Web-{232D4791-6B69-9F7F-8359-E7263CC396AF}" dt="2023-05-01T22:07:52.297" v="4"/>
        <pc:sldMkLst>
          <pc:docMk/>
          <pc:sldMk cId="3979914708" sldId="301"/>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07:52.297" v="4"/>
              <pc2:cmMkLst xmlns:pc2="http://schemas.microsoft.com/office/powerpoint/2019/9/main/command">
                <pc:docMk/>
                <pc:sldMk cId="3979914708" sldId="301"/>
                <pc2:cmMk id="{E824AF90-ECBD-4EC6-9E73-D6DB59068C18}"/>
              </pc2:cmMkLst>
            </pc226:cmChg>
          </p:ext>
        </pc:extLst>
      </pc:sldChg>
      <pc:sldChg chg="addCm">
        <pc:chgData name="Phan Thi Thu Hong (FE FPTU DN)" userId="S::hongptt11@fe.edu.vn::4d36b424-e1a9-4834-b8a6-b266a7cdd1c0" providerId="AD" clId="Web-{232D4791-6B69-9F7F-8359-E7263CC396AF}" dt="2023-05-01T22:08:15.720" v="5"/>
        <pc:sldMkLst>
          <pc:docMk/>
          <pc:sldMk cId="3808011996" sldId="303"/>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08:15.720" v="5"/>
              <pc2:cmMkLst xmlns:pc2="http://schemas.microsoft.com/office/powerpoint/2019/9/main/command">
                <pc:docMk/>
                <pc:sldMk cId="3808011996" sldId="303"/>
                <pc2:cmMk id="{183C2964-9F20-4ED6-AE66-44B6DE2E3F7B}"/>
              </pc2:cmMkLst>
            </pc226:cmChg>
          </p:ext>
        </pc:extLst>
      </pc:sldChg>
      <pc:sldChg chg="addCm modCm">
        <pc:chgData name="Phan Thi Thu Hong (FE FPTU DN)" userId="S::hongptt11@fe.edu.vn::4d36b424-e1a9-4834-b8a6-b266a7cdd1c0" providerId="AD" clId="Web-{232D4791-6B69-9F7F-8359-E7263CC396AF}" dt="2023-05-01T22:09:16.722" v="7"/>
        <pc:sldMkLst>
          <pc:docMk/>
          <pc:sldMk cId="3936318299" sldId="306"/>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09:16.722" v="7"/>
              <pc2:cmMkLst xmlns:pc2="http://schemas.microsoft.com/office/powerpoint/2019/9/main/command">
                <pc:docMk/>
                <pc:sldMk cId="3936318299" sldId="306"/>
                <pc2:cmMk id="{71DB2E25-5B13-43F4-83CC-1034A1F4CB12}"/>
              </pc2:cmMkLst>
              <pc226:cmRplyChg chg="add">
                <pc226:chgData name="Phan Thi Thu Hong (FE FPTU DN)" userId="S::hongptt11@fe.edu.vn::4d36b424-e1a9-4834-b8a6-b266a7cdd1c0" providerId="AD" clId="Web-{232D4791-6B69-9F7F-8359-E7263CC396AF}" dt="2023-05-01T22:09:16.722" v="7"/>
                <pc2:cmRplyMkLst xmlns:pc2="http://schemas.microsoft.com/office/powerpoint/2019/9/main/command">
                  <pc:docMk/>
                  <pc:sldMk cId="3936318299" sldId="306"/>
                  <pc2:cmMk id="{71DB2E25-5B13-43F4-83CC-1034A1F4CB12}"/>
                  <pc2:cmRplyMk id="{15AED368-7B79-4B85-AA30-4E24716D289E}"/>
                </pc2:cmRplyMkLst>
              </pc226:cmRplyChg>
            </pc226:cmChg>
          </p:ext>
        </pc:extLst>
      </pc:sldChg>
      <pc:sldChg chg="addCm">
        <pc:chgData name="Phan Thi Thu Hong (FE FPTU DN)" userId="S::hongptt11@fe.edu.vn::4d36b424-e1a9-4834-b8a6-b266a7cdd1c0" providerId="AD" clId="Web-{232D4791-6B69-9F7F-8359-E7263CC396AF}" dt="2023-05-01T22:09:55.630" v="8"/>
        <pc:sldMkLst>
          <pc:docMk/>
          <pc:sldMk cId="2522220619" sldId="308"/>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09:55.630" v="8"/>
              <pc2:cmMkLst xmlns:pc2="http://schemas.microsoft.com/office/powerpoint/2019/9/main/command">
                <pc:docMk/>
                <pc:sldMk cId="2522220619" sldId="308"/>
                <pc2:cmMk id="{D9A3128A-48E7-4458-AD34-8F456C5658F4}"/>
              </pc2:cmMkLst>
            </pc226:cmChg>
          </p:ext>
        </pc:extLst>
      </pc:sldChg>
      <pc:sldChg chg="addCm">
        <pc:chgData name="Phan Thi Thu Hong (FE FPTU DN)" userId="S::hongptt11@fe.edu.vn::4d36b424-e1a9-4834-b8a6-b266a7cdd1c0" providerId="AD" clId="Web-{232D4791-6B69-9F7F-8359-E7263CC396AF}" dt="2023-05-01T22:10:15.318" v="9"/>
        <pc:sldMkLst>
          <pc:docMk/>
          <pc:sldMk cId="189085709" sldId="310"/>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10:15.318" v="9"/>
              <pc2:cmMkLst xmlns:pc2="http://schemas.microsoft.com/office/powerpoint/2019/9/main/command">
                <pc:docMk/>
                <pc:sldMk cId="189085709" sldId="310"/>
                <pc2:cmMk id="{A23FBD1D-1956-495A-B522-F4C8F67988B1}"/>
              </pc2:cmMkLst>
            </pc226:cmChg>
          </p:ext>
        </pc:extLst>
      </pc:sldChg>
      <pc:sldChg chg="addCm">
        <pc:chgData name="Phan Thi Thu Hong (FE FPTU DN)" userId="S::hongptt11@fe.edu.vn::4d36b424-e1a9-4834-b8a6-b266a7cdd1c0" providerId="AD" clId="Web-{232D4791-6B69-9F7F-8359-E7263CC396AF}" dt="2023-05-01T22:10:39.053" v="10"/>
        <pc:sldMkLst>
          <pc:docMk/>
          <pc:sldMk cId="2515835172" sldId="311"/>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10:39.053" v="10"/>
              <pc2:cmMkLst xmlns:pc2="http://schemas.microsoft.com/office/powerpoint/2019/9/main/command">
                <pc:docMk/>
                <pc:sldMk cId="2515835172" sldId="311"/>
                <pc2:cmMk id="{5411AE3E-5E16-4AF1-93A6-F965D5CA8757}"/>
              </pc2:cmMkLst>
            </pc226:cmChg>
          </p:ext>
        </pc:extLst>
      </pc:sldChg>
      <pc:sldChg chg="addCm">
        <pc:chgData name="Phan Thi Thu Hong (FE FPTU DN)" userId="S::hongptt11@fe.edu.vn::4d36b424-e1a9-4834-b8a6-b266a7cdd1c0" providerId="AD" clId="Web-{232D4791-6B69-9F7F-8359-E7263CC396AF}" dt="2023-05-01T22:11:03.476" v="11"/>
        <pc:sldMkLst>
          <pc:docMk/>
          <pc:sldMk cId="2547097213" sldId="312"/>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11:03.476" v="11"/>
              <pc2:cmMkLst xmlns:pc2="http://schemas.microsoft.com/office/powerpoint/2019/9/main/command">
                <pc:docMk/>
                <pc:sldMk cId="2547097213" sldId="312"/>
                <pc2:cmMk id="{69B7E230-1D17-4EE5-8F3C-CE77AB9F7915}"/>
              </pc2:cmMkLst>
            </pc226:cmChg>
          </p:ext>
        </pc:extLst>
      </pc:sldChg>
      <pc:sldChg chg="addCm">
        <pc:chgData name="Phan Thi Thu Hong (FE FPTU DN)" userId="S::hongptt11@fe.edu.vn::4d36b424-e1a9-4834-b8a6-b266a7cdd1c0" providerId="AD" clId="Web-{232D4791-6B69-9F7F-8359-E7263CC396AF}" dt="2023-05-01T22:11:35.039" v="12"/>
        <pc:sldMkLst>
          <pc:docMk/>
          <pc:sldMk cId="2678629031" sldId="313"/>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11:35.039" v="12"/>
              <pc2:cmMkLst xmlns:pc2="http://schemas.microsoft.com/office/powerpoint/2019/9/main/command">
                <pc:docMk/>
                <pc:sldMk cId="2678629031" sldId="313"/>
                <pc2:cmMk id="{79865E45-8081-402E-B779-2159A1E807D0}"/>
              </pc2:cmMkLst>
            </pc226:cmChg>
          </p:ext>
        </pc:extLst>
      </pc:sldChg>
      <pc:sldChg chg="addCm">
        <pc:chgData name="Phan Thi Thu Hong (FE FPTU DN)" userId="S::hongptt11@fe.edu.vn::4d36b424-e1a9-4834-b8a6-b266a7cdd1c0" providerId="AD" clId="Web-{232D4791-6B69-9F7F-8359-E7263CC396AF}" dt="2023-05-01T22:13:24.277" v="13"/>
        <pc:sldMkLst>
          <pc:docMk/>
          <pc:sldMk cId="2457818545" sldId="317"/>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32D4791-6B69-9F7F-8359-E7263CC396AF}" dt="2023-05-01T22:13:24.277" v="13"/>
              <pc2:cmMkLst xmlns:pc2="http://schemas.microsoft.com/office/powerpoint/2019/9/main/command">
                <pc:docMk/>
                <pc:sldMk cId="2457818545" sldId="317"/>
                <pc2:cmMk id="{42CC26CC-1817-4369-83CC-44B86EDC0E9F}"/>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21ca3d71830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 name="Google Shape;41;g21ca3d71830_0_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In machine learning, it's essential to have a well-defined evaluation metric that allows you to quickly and effectively compare different models or algorithms. This is because the process of developing a machine learning system is often iterative, involving trying out different ideas, </a:t>
            </a:r>
            <a:r>
              <a:rPr lang="en-GB" sz="1100" b="0" i="0" dirty="0" err="1">
                <a:solidFill>
                  <a:schemeClr val="tx1"/>
                </a:solidFill>
                <a:effectLst/>
                <a:latin typeface="Arial" panose="020B0604020202020204" pitchFamily="34" charset="0"/>
                <a:cs typeface="Arial" panose="020B0604020202020204" pitchFamily="34" charset="0"/>
              </a:rPr>
              <a:t>hyperparameters</a:t>
            </a:r>
            <a:r>
              <a:rPr lang="en-GB" sz="1100" b="0" i="0" dirty="0">
                <a:solidFill>
                  <a:schemeClr val="tx1"/>
                </a:solidFill>
                <a:effectLst/>
                <a:latin typeface="Arial" panose="020B0604020202020204" pitchFamily="34" charset="0"/>
                <a:cs typeface="Arial" panose="020B0604020202020204" pitchFamily="34" charset="0"/>
              </a:rPr>
              <a:t>, and training sets.</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A single real number evaluation metric is especially useful because it allows you to quickly compare different models and determine which one is performing better. For example, you can use an F1 score, which is a commonly used metric that combines precision and recall, to compare different classifiers.</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However, it's also essential to choose the right evaluation metric for your problem. For instance, if you're building a cat app for different markets, you may want to track performance in each market separately. But you may also want to compute the average performance across all markets to get a single evaluation metric that allows you to compare different algorithms quickly.</a:t>
            </a: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506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It's also crucial to distinguish between optimizing and satisfying metrics. An optimizing metric is a metric that you want to maximize, such as accuracy or F1 score. A satisfying metric is a metric that you want to satisfy a minimum threshold, such as a maximum false positive rate or a minimum recall.</a:t>
            </a:r>
          </a:p>
          <a:p>
            <a:pPr marL="342900" indent="-342900">
              <a:buFont typeface="Arial" panose="020B0604020202020204" pitchFamily="34" charset="0"/>
              <a:buChar char="•"/>
            </a:pPr>
            <a:endParaRPr lang="en-GB" sz="11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In conclusion, having a well-defined evaluation metric is critical to improving the efficiency of your machine learning project. It allows you to quickly compare different models and determine which one is performing better. However, you need to choose the right evaluation metric for your problem and understand the distinction between optimizing and satisfying metrics.</a:t>
            </a:r>
            <a:endParaRPr lang="en-US" sz="1100" dirty="0">
              <a:solidFill>
                <a:schemeClr val="tx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389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In cases where it's not easy to combine all the things you care about into a single evaluation metric, it can be useful to set up both optimizing and satisficing metrics. For instance, if you care about classification accuracy as well as the running time of your classifier, you can set up accuracy as the optimizing metric and the running time as a satisficing metric. In this case, you want to maximize accuracy but subject to the constraint that the running time is less than or equal to a certain threshold, such as 100 milliseconds.</a:t>
            </a:r>
          </a:p>
          <a:p>
            <a:pPr marL="342900" indent="-342900">
              <a:buFont typeface="Arial" panose="020B0604020202020204" pitchFamily="34" charset="0"/>
              <a:buChar char="•"/>
            </a:pPr>
            <a:endParaRPr lang="en-GB" sz="11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Another example is when you're building a system to detect wake words, and you care about accuracy as well as the number of false positives. In this case, you can set up accuracy as the optimizing metric and the number of false positives as a satisficing metric. You want to maximize accuracy subject to the constraint that there's at most one false positive every 24 hours of operation.</a:t>
            </a:r>
            <a:endParaRPr lang="en-US" sz="1100" dirty="0">
              <a:solidFill>
                <a:schemeClr val="tx1"/>
              </a:solidFill>
              <a:latin typeface="Arial" panose="020B0604020202020204" pitchFamily="34" charset="0"/>
              <a:cs typeface="Arial" panose="020B0604020202020204" pitchFamily="34" charset="0"/>
            </a:endParaRP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665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2473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S</a:t>
            </a:r>
            <a:r>
              <a:rPr lang="en-GB" sz="1100" b="0" i="0" dirty="0">
                <a:solidFill>
                  <a:schemeClr val="tx1"/>
                </a:solidFill>
                <a:effectLst/>
                <a:latin typeface="Arial" panose="020B0604020202020204" pitchFamily="34" charset="0"/>
                <a:cs typeface="Arial" panose="020B0604020202020204" pitchFamily="34" charset="0"/>
              </a:rPr>
              <a:t>etting up the dev and test sets correctly </a:t>
            </a:r>
            <a:r>
              <a:rPr lang="en-GB" sz="1100" dirty="0">
                <a:solidFill>
                  <a:schemeClr val="tx1"/>
                </a:solidFill>
                <a:latin typeface="Arial" panose="020B0604020202020204" pitchFamily="34" charset="0"/>
                <a:cs typeface="Arial" panose="020B0604020202020204" pitchFamily="34" charset="0"/>
              </a:rPr>
              <a:t>is</a:t>
            </a:r>
            <a:r>
              <a:rPr lang="en-GB" sz="1100" b="0" i="0" dirty="0">
                <a:solidFill>
                  <a:schemeClr val="tx1"/>
                </a:solidFill>
                <a:effectLst/>
                <a:latin typeface="Arial" panose="020B0604020202020204" pitchFamily="34" charset="0"/>
                <a:cs typeface="Arial" panose="020B0604020202020204" pitchFamily="34" charset="0"/>
              </a:rPr>
              <a:t> in order to maximize the efficiency of a machine learning team. The dev set is used to evaluate different models and ideas, while the test set is used to evaluate the final model. If the dev and test sets are not set up correctly, the team may spend months optimizing for the wrong target, only to find out that the model performs poorly on the test set.</a:t>
            </a:r>
          </a:p>
          <a:p>
            <a:pPr marL="342900" indent="-342900">
              <a:buFont typeface="Arial" panose="020B0604020202020204" pitchFamily="34" charset="0"/>
              <a:buChar char="•"/>
            </a:pPr>
            <a:endParaRPr lang="en-GB" sz="11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Consider an example of a cat classifier being developed for different regions, and explains that it is important to ensure that the dev and test sets come from the same distribution. In the example, the initial setup of dev and test sets based on randomly chosen regions led to poor performance on the test set. To avoid this, the speaker recommends using all of the data to create dev and test sets that reflect the data expected in the future and are considered important to do well on.</a:t>
            </a:r>
            <a:endParaRPr lang="en-US" sz="1100" dirty="0">
              <a:solidFill>
                <a:schemeClr val="tx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92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An example of a machine learning team that spent several months optimizing a model for a dev set comprised of loan approvals from medium income zip codes, only to find that the model did not perform well on low income zip codes. The team could have saved time by setting up the dev and test sets correctly to reflect the data they expected to get in the future and consider important to do well on.</a:t>
            </a:r>
          </a:p>
          <a:p>
            <a:pPr marL="342900" indent="-342900">
              <a:buFont typeface="Arial" panose="020B0604020202020204" pitchFamily="34" charset="0"/>
              <a:buChar char="•"/>
            </a:pPr>
            <a:endParaRPr lang="en-GB" sz="11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Setting up the dev set and evaluation metric is like placing a target for the team to aim at, and the size of the dev and test sets is also important in the era of deep learning.</a:t>
            </a:r>
            <a:endParaRPr lang="en-US" sz="1100" dirty="0">
              <a:solidFill>
                <a:schemeClr val="tx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7054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2400" dirty="0">
                <a:solidFill>
                  <a:schemeClr val="tx1"/>
                </a:solidFill>
                <a:latin typeface="Arial" panose="020B0604020202020204" pitchFamily="34" charset="0"/>
                <a:cs typeface="Arial" panose="020B0604020202020204" pitchFamily="34" charset="0"/>
              </a:rPr>
              <a:t>H</a:t>
            </a:r>
            <a:r>
              <a:rPr lang="en-GB" sz="2400" b="0" i="0" dirty="0">
                <a:solidFill>
                  <a:schemeClr val="tx1"/>
                </a:solidFill>
                <a:effectLst/>
                <a:latin typeface="Arial" panose="020B0604020202020204" pitchFamily="34" charset="0"/>
                <a:cs typeface="Arial" panose="020B0604020202020204" pitchFamily="34" charset="0"/>
              </a:rPr>
              <a:t>ow the guidelines for setting up dev and test sets are changing in the deep learning era, where data set sizes are much larger than before?</a:t>
            </a:r>
          </a:p>
          <a:p>
            <a:pPr lvl="2"/>
            <a:r>
              <a:rPr lang="en-GB" sz="2400" b="0" i="0" dirty="0">
                <a:solidFill>
                  <a:schemeClr val="tx1"/>
                </a:solidFill>
                <a:effectLst/>
                <a:latin typeface="Arial" panose="020B0604020202020204" pitchFamily="34" charset="0"/>
                <a:cs typeface="Arial" panose="020B0604020202020204" pitchFamily="34" charset="0"/>
              </a:rPr>
              <a:t>	- The traditional rule of thumb of a 70/30 split between training and test sets, or 	a 60/20/20 split between training, dev, and test sets, is no longer reasonable 	when dealing with very large data sets. </a:t>
            </a:r>
          </a:p>
          <a:p>
            <a:pPr lvl="2"/>
            <a:r>
              <a:rPr lang="en-GB" sz="2400" dirty="0">
                <a:solidFill>
                  <a:schemeClr val="tx1"/>
                </a:solidFill>
                <a:latin typeface="Arial" panose="020B0604020202020204" pitchFamily="34" charset="0"/>
                <a:cs typeface="Arial" panose="020B0604020202020204" pitchFamily="34" charset="0"/>
              </a:rPr>
              <a:t>	- </a:t>
            </a:r>
            <a:r>
              <a:rPr lang="en-GB" sz="2400" b="0" i="0" dirty="0">
                <a:solidFill>
                  <a:schemeClr val="tx1"/>
                </a:solidFill>
                <a:effectLst/>
                <a:latin typeface="Arial" panose="020B0604020202020204" pitchFamily="34" charset="0"/>
                <a:cs typeface="Arial" panose="020B0604020202020204" pitchFamily="34" charset="0"/>
              </a:rPr>
              <a:t>Instead, it is now common to use a </a:t>
            </a:r>
            <a:r>
              <a:rPr lang="en-GB" sz="2400" dirty="0">
                <a:solidFill>
                  <a:schemeClr val="tx1"/>
                </a:solidFill>
                <a:latin typeface="Arial" panose="020B0604020202020204" pitchFamily="34" charset="0"/>
                <a:cs typeface="Arial" panose="020B0604020202020204" pitchFamily="34" charset="0"/>
              </a:rPr>
              <a:t> </a:t>
            </a:r>
            <a:r>
              <a:rPr lang="en-GB" sz="2400" b="0" i="0" dirty="0">
                <a:solidFill>
                  <a:schemeClr val="tx1"/>
                </a:solidFill>
                <a:effectLst/>
                <a:latin typeface="Arial" panose="020B0604020202020204" pitchFamily="34" charset="0"/>
                <a:cs typeface="Arial" panose="020B0604020202020204" pitchFamily="34" charset="0"/>
              </a:rPr>
              <a:t>smaller percentage of the data for dev 	and test sets, with the majority of the data going to the training set. For 	example, if you have a million training examples, you might use 98% for 	training, 1% for dev, and 1% for test, which would give you 10,000 examples 	for each of dev and test sets.</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583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When setting up the test set, the goal is to make it big enough to give high confidence in the overall performance of the final system. However, the size of the test set needed may vary depending on the application, and a smaller test set size may be sufficient in some cases. If high confidence in the overall performance is not needed, then it may be okay to only have a training and dev set, without a separate test set. However, it is not recommended to skip having a separate test set altogether, as it provides an unbiased estimate of how well the system is performing before it is shipped.</a:t>
            </a:r>
          </a:p>
          <a:p>
            <a:pPr marL="342900" indent="-342900">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Sometimes it may be necessary to change the evaluation metric or dev/test sets partway through a machine learning problem. For example, if the problem changes or if the original dev/test sets are found to be inadequate, then it may be necessary to switch to a new metric or new data sets. However, this should be done carefully to avoid bias and ensure that the new evaluation is appropriate for the problem at hand.</a:t>
            </a:r>
            <a:endParaRPr lang="en-US" sz="1100" dirty="0">
              <a:solidFill>
                <a:schemeClr val="tx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895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dirty="0"/>
              <a:t>This module aims to teach machine learning strategy, which involves </a:t>
            </a:r>
            <a:r>
              <a:rPr lang="en-GB" sz="1100" dirty="0" err="1"/>
              <a:t>analyzing</a:t>
            </a:r>
            <a:r>
              <a:rPr lang="en-GB" sz="1100" dirty="0"/>
              <a:t> a machine learning problem to determine the most promising ideas to pursue. The module uses the example of improving a cat classification system, where there are numerous potential ideas to try, such as collecting more data, changing the network architecture, or trying different optimization algorithms. The problem is that if you choose the wrong idea, you could end up wasting a lot of time and effort with little improvement to the system.</a:t>
            </a:r>
          </a:p>
          <a:p>
            <a:pPr marL="342900" indent="-342900">
              <a:buFont typeface="Arial" panose="020B0604020202020204" pitchFamily="34" charset="0"/>
              <a:buChar char="•"/>
            </a:pPr>
            <a:endParaRPr lang="en-GB" sz="1100" dirty="0"/>
          </a:p>
          <a:p>
            <a:pPr marL="342900" indent="-342900">
              <a:buFont typeface="Arial" panose="020B0604020202020204" pitchFamily="34" charset="0"/>
              <a:buChar char="•"/>
            </a:pPr>
            <a:r>
              <a:rPr lang="en-GB" sz="1100" dirty="0"/>
              <a:t>The module covers several strategies that can help determine which ideas are most promising. These strategies are designed to be quick and effective, so you can avoid spending months pursuing ideas that won't lead to significant improvements. Additionally, the course shares lessons learned from building and shipping large numbers of deep learning products, which are unique to this course and not typically taught in traditional deep learning courses.</a:t>
            </a:r>
          </a:p>
          <a:p>
            <a:pPr marL="342900" marR="0" indent="-34290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GB" sz="1100" b="0" i="0" dirty="0">
                <a:solidFill>
                  <a:schemeClr val="tx1"/>
                </a:solidFill>
                <a:effectLst/>
                <a:latin typeface="Arial" panose="020B0604020202020204" pitchFamily="34" charset="0"/>
                <a:cs typeface="Arial" panose="020B0604020202020204" pitchFamily="34" charset="0"/>
              </a:rPr>
              <a:t>It's important to note that machine learning strategy is changing in the era of deep learning because deep learning algorithms offer different opportunities and challenges compared to previous generations of machine learning algorithms. As such, this module aims to help learners become more effective at getting their deep learning systems to work.</a:t>
            </a:r>
            <a:endParaRPr lang="en-US" sz="1100" dirty="0">
              <a:solidFill>
                <a:schemeClr val="tx1"/>
              </a:solidFill>
              <a:latin typeface="Arial" panose="020B0604020202020204" pitchFamily="34" charset="0"/>
              <a:cs typeface="Arial" panose="020B0604020202020204" pitchFamily="34" charset="0"/>
            </a:endParaRP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439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How </a:t>
            </a:r>
            <a:r>
              <a:rPr lang="en-GB" sz="1100" dirty="0">
                <a:solidFill>
                  <a:schemeClr val="tx1"/>
                </a:solidFill>
                <a:latin typeface="Arial" panose="020B0604020202020204" pitchFamily="34" charset="0"/>
                <a:cs typeface="Arial" panose="020B0604020202020204" pitchFamily="34" charset="0"/>
              </a:rPr>
              <a:t>is </a:t>
            </a:r>
            <a:r>
              <a:rPr lang="en-GB" sz="1100" b="0" i="0" dirty="0">
                <a:solidFill>
                  <a:schemeClr val="tx1"/>
                </a:solidFill>
                <a:effectLst/>
                <a:latin typeface="Arial" panose="020B0604020202020204" pitchFamily="34" charset="0"/>
                <a:cs typeface="Arial" panose="020B0604020202020204" pitchFamily="34" charset="0"/>
              </a:rPr>
              <a:t>the importance of having a well-defined evaluation metric and dev/test sets in machine learning?</a:t>
            </a:r>
          </a:p>
          <a:p>
            <a:r>
              <a:rPr lang="en-GB" sz="1100" dirty="0">
                <a:solidFill>
                  <a:schemeClr val="tx1"/>
                </a:solidFill>
                <a:latin typeface="Arial" panose="020B0604020202020204" pitchFamily="34" charset="0"/>
                <a:cs typeface="Arial" panose="020B0604020202020204" pitchFamily="34" charset="0"/>
              </a:rPr>
              <a:t>	</a:t>
            </a:r>
            <a:r>
              <a:rPr lang="en-GB" sz="1100" b="0" i="0" dirty="0">
                <a:solidFill>
                  <a:schemeClr val="tx1"/>
                </a:solidFill>
                <a:effectLst/>
                <a:latin typeface="Arial" panose="020B0604020202020204" pitchFamily="34" charset="0"/>
                <a:cs typeface="Arial" panose="020B0604020202020204" pitchFamily="34" charset="0"/>
              </a:rPr>
              <a:t> These serve as a target for the team to aim at and help in iterating and 	improving the algorithm's performance efficiently. However, sometimes 	partway through a project, it may become evident that the evaluation metric or 	dev/test sets were not set up correctly, and it may be necessary to change 	them.</a:t>
            </a:r>
          </a:p>
          <a:p>
            <a:pPr marL="342900" indent="-342900">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Consider an example of a cat classifier where Algorithm A has a lower classification error than Algorithm B, but it is also letting through pornographic images, which is unacceptable for the company and users. In this case, the evaluation metric and dev/test sets are not capturing the preferences for a better algorithm, and it may be necessary to change them to prioritize correctly classifying pornographic images.</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9795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Another example provided is where the evaluation is done on high-quality, well-framed images, but the algorithm's performance is lower when deployed on lower quality, less professional images uploaded by users. In this case, the dev/test set may need to be changed to better reflect the type of data the algorithm needs to perform well on.</a:t>
            </a:r>
          </a:p>
          <a:p>
            <a:pPr marL="342900" indent="-342900">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Even if a perfect evaluation metric and dev/test set cannot be defined initially, it is essential to set something up quickly to drive the team's iteration speed. Later on, if necessary, these can be changed to better capture what the algorithm needs to do well on. Overall, the goal is to have a well-defined target that the team can iterate towards improving the algorithm's performance efficiently.</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0321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2400" b="0" i="0" dirty="0">
                <a:solidFill>
                  <a:schemeClr val="tx1"/>
                </a:solidFill>
                <a:effectLst/>
                <a:latin typeface="Arial" panose="020B0604020202020204" pitchFamily="34" charset="0"/>
                <a:cs typeface="Arial" panose="020B0604020202020204" pitchFamily="34" charset="0"/>
              </a:rPr>
              <a:t>The reason why more machine learning teams have been comparing their systems to human-level performance is because of two main factors. </a:t>
            </a:r>
          </a:p>
          <a:p>
            <a:pPr lvl="1"/>
            <a:r>
              <a:rPr lang="en-GB" sz="2400" dirty="0">
                <a:solidFill>
                  <a:schemeClr val="tx1"/>
                </a:solidFill>
                <a:latin typeface="Arial" panose="020B0604020202020204" pitchFamily="34" charset="0"/>
                <a:cs typeface="Arial" panose="020B0604020202020204" pitchFamily="34" charset="0"/>
              </a:rPr>
              <a:t>	- </a:t>
            </a:r>
            <a:r>
              <a:rPr lang="en-GB" sz="2400" b="0" i="0" dirty="0">
                <a:solidFill>
                  <a:schemeClr val="tx1"/>
                </a:solidFill>
                <a:effectLst/>
                <a:latin typeface="Arial" panose="020B0604020202020204" pitchFamily="34" charset="0"/>
                <a:cs typeface="Arial" panose="020B0604020202020204" pitchFamily="34" charset="0"/>
              </a:rPr>
              <a:t>Firstly, with the advancements in deep learning, machine learning algorithms 	are now capable of becoming competitive with human-level performance in 	many application areas.</a:t>
            </a:r>
          </a:p>
          <a:p>
            <a:pPr lvl="1"/>
            <a:r>
              <a:rPr lang="en-GB" sz="2400" dirty="0">
                <a:solidFill>
                  <a:schemeClr val="tx1"/>
                </a:solidFill>
                <a:latin typeface="Arial" panose="020B0604020202020204" pitchFamily="34" charset="0"/>
                <a:cs typeface="Arial" panose="020B0604020202020204" pitchFamily="34" charset="0"/>
              </a:rPr>
              <a:t>	- </a:t>
            </a:r>
            <a:r>
              <a:rPr lang="en-GB" sz="2400" b="0" i="0" dirty="0">
                <a:solidFill>
                  <a:schemeClr val="tx1"/>
                </a:solidFill>
                <a:effectLst/>
                <a:latin typeface="Arial" panose="020B0604020202020204" pitchFamily="34" charset="0"/>
                <a:cs typeface="Arial" panose="020B0604020202020204" pitchFamily="34" charset="0"/>
              </a:rPr>
              <a:t>Secondly, the workflow of designing and building a machine learning system 	is more efficient when trying to replicate tasks that humans can also do. This is 	because humans can provide </a:t>
            </a:r>
            <a:r>
              <a:rPr lang="en-GB" sz="2400" b="0" i="0" dirty="0" err="1">
                <a:solidFill>
                  <a:schemeClr val="tx1"/>
                </a:solidFill>
                <a:effectLst/>
                <a:latin typeface="Arial" panose="020B0604020202020204" pitchFamily="34" charset="0"/>
                <a:cs typeface="Arial" panose="020B0604020202020204" pitchFamily="34" charset="0"/>
              </a:rPr>
              <a:t>labeled</a:t>
            </a:r>
            <a:r>
              <a:rPr lang="en-GB" sz="2400" b="0" i="0" dirty="0">
                <a:solidFill>
                  <a:schemeClr val="tx1"/>
                </a:solidFill>
                <a:effectLst/>
                <a:latin typeface="Arial" panose="020B0604020202020204" pitchFamily="34" charset="0"/>
                <a:cs typeface="Arial" panose="020B0604020202020204" pitchFamily="34" charset="0"/>
              </a:rPr>
              <a:t> data for the algorithm to learn from and 	manual error analysis to gain insight into why a person got it right but the 	algorithm got it wrong.</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12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In many machine learning tasks, progress tends to be rapid as you approach human-level performance, but after surpassing human-level performance, progress and accuracy often slow down. This is because human-level performance is often not far from the Bayes optimal error, which is the best possible error for any function mapping from x to y that can never be surpassed. Once an algorithm surpasses human-level performance, there may not be much headroom left to improve. Additionally, certain tactics for improving the algorithm, such as getting </a:t>
            </a:r>
            <a:r>
              <a:rPr lang="en-GB" sz="1100" b="0" i="0" dirty="0" err="1">
                <a:solidFill>
                  <a:schemeClr val="tx1"/>
                </a:solidFill>
                <a:effectLst/>
                <a:latin typeface="Arial" panose="020B0604020202020204" pitchFamily="34" charset="0"/>
                <a:cs typeface="Arial" panose="020B0604020202020204" pitchFamily="34" charset="0"/>
              </a:rPr>
              <a:t>labeled</a:t>
            </a:r>
            <a:r>
              <a:rPr lang="en-GB" sz="1100" b="0" i="0" dirty="0">
                <a:solidFill>
                  <a:schemeClr val="tx1"/>
                </a:solidFill>
                <a:effectLst/>
                <a:latin typeface="Arial" panose="020B0604020202020204" pitchFamily="34" charset="0"/>
                <a:cs typeface="Arial" panose="020B0604020202020204" pitchFamily="34" charset="0"/>
              </a:rPr>
              <a:t> data from humans and manual error analysis, become harder to apply once the algorithm is doing better than humans.</a:t>
            </a:r>
          </a:p>
          <a:p>
            <a:pPr marL="342900" indent="-342900">
              <a:buFont typeface="Arial" panose="020B0604020202020204" pitchFamily="34" charset="0"/>
              <a:buChar char="•"/>
            </a:pPr>
            <a:endParaRPr lang="en-GB" sz="1100" b="0" i="0" dirty="0">
              <a:solidFill>
                <a:schemeClr val="tx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Comparing to human-level performance is helpful because it can help machine learning teams understand better how much they should try to reduce bias and variance in their algorithms. Humans' performance on a task can be used as a benchmark for the algorithm's performance, and this can guide the team's efforts to reduce bias and variance.</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3463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Human level performance refers to the level of performance achieved by a human on a particular task. It is considered to be a benchmark for measuring the performance of machine learning algorithms, especially on tasks that humans are good at, such as image recognition, speech recognition, and language translation.</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One reason why human level performance is important is that it provides a reference point for assessing the performance of machine learning algorithms. For example, if a machine learning algorithm achieves a performance level that is close to human level performance on a particular task, then it is considered to be performing well. On the other hand, if a machine learning algorithm performs significantly worse than humans on the same task, then it is an indication that the algorithm needs to be improved.</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Another reason why human level performance is important is that it can guide the design of machine learning algorithms. Specifically, if humans are good at a particular task, then it is likely that the task is well-defined and has a clear structure. This can help machine learning researchers design algorithms that are more effective at solving the task.</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8730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Moreover, understanding human level performance can help researchers determine how much effort they need to put into reducing bias and variance in their algorithms. If the human level performance is close to the Bayes optimal error, which is the minimum possible error rate for a given task, then there is little room for improvement beyond that point. In this case, it may be more beneficial to focus on reducing variance in the algorithm. However, if human level performance is significantly worse than the Bayes optimal error, then there is more room for improvement, and it may be more beneficial to focus on reducing bias.</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In summary, comparing machine learning systems to human level performance has become more common in recent years due to the advances in deep learning and the efficiency of the workflow of designing and building a machine learning system. Understanding human level performance is important for assessing the performance of machine learning algorithms, guiding their design, and determining where to focus efforts on reducing bias and variance.</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0064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2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0: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The term "human-level performance" is often used in machine learning research to refer to the performance of a system that is as good as or better than humans at a specific task. However, it's important to define the term precisely to drive progress in machine learning projects.</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One way to define human-level performance is as a proxy or estimate for Bayes error, which is the best possible error any function could achieve for a given task. For example, in a medical image classification task, we can estimate human-level performance by looking at the error rates of different groups of doctors. If a team of experienced doctors discussing and debating can achieve 0.5% error, we know that Bayes error is less than or equal to 0.5%. Therefore, we can use 0.5% as our estimate for Bayes error and define human-level performance as 0.5%.</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Defining human-level performance in this way can be useful for </a:t>
            </a:r>
            <a:r>
              <a:rPr lang="en-GB" sz="1100" b="0" i="0" dirty="0" err="1">
                <a:solidFill>
                  <a:schemeClr val="tx1"/>
                </a:solidFill>
                <a:effectLst/>
                <a:latin typeface="Arial" panose="020B0604020202020204" pitchFamily="34" charset="0"/>
                <a:cs typeface="Arial" panose="020B0604020202020204" pitchFamily="34" charset="0"/>
              </a:rPr>
              <a:t>analyzing</a:t>
            </a:r>
            <a:r>
              <a:rPr lang="en-GB" sz="1100" b="0" i="0" dirty="0">
                <a:solidFill>
                  <a:schemeClr val="tx1"/>
                </a:solidFill>
                <a:effectLst/>
                <a:latin typeface="Arial" panose="020B0604020202020204" pitchFamily="34" charset="0"/>
                <a:cs typeface="Arial" panose="020B0604020202020204" pitchFamily="34" charset="0"/>
              </a:rPr>
              <a:t> bias and variance in machine learning models. The difference between the estimate of Bayes error and the training error tells us how much avoidable bias is a problem, while the difference between training error and dev error tells us how much variance is a problem.</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3132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1: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3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2: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3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5077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3: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3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4: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To summarize, when it comes to machine learning, surpassing human-level performance on a specific task is often seen as an exciting milestone. However, as the performance gets closer to or surpasses human-level, it becomes more difficult to make progress. This is because it's harder to tell whether to focus on reducing bias or variance in the algorithm. Also, once the algorithm's performance surpasses human-level, it's challenging to rely on human intuition to improve it further.</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Machine learning algorithms typically perform better than humans in tasks that involve structured data and have access to massive amounts of data to learn from. These tasks include online advertising, product recommendations, logistics, and loan approvals. However, natural perception tasks like speech recognition, computer vision, and natural language processing are more challenging for computers to surpass human-level performance since humans are generally better at these tasks.</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5527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6932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3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p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36: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3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dirty="0" err="1">
                <a:solidFill>
                  <a:schemeClr val="tx1"/>
                </a:solidFill>
                <a:latin typeface="Arial" panose="020B0604020202020204" pitchFamily="34" charset="0"/>
                <a:cs typeface="Arial" panose="020B0604020202020204" pitchFamily="34" charset="0"/>
              </a:rPr>
              <a:t>O</a:t>
            </a:r>
            <a:r>
              <a:rPr lang="en-GB" sz="1100" b="0" i="0" dirty="0" err="1">
                <a:solidFill>
                  <a:schemeClr val="tx1"/>
                </a:solidFill>
                <a:effectLst/>
                <a:latin typeface="Arial" panose="020B0604020202020204" pitchFamily="34" charset="0"/>
                <a:cs typeface="Arial" panose="020B0604020202020204" pitchFamily="34" charset="0"/>
              </a:rPr>
              <a:t>rthogonalization</a:t>
            </a:r>
            <a:r>
              <a:rPr lang="en-GB" sz="1100" b="0" i="0" dirty="0">
                <a:solidFill>
                  <a:schemeClr val="tx1"/>
                </a:solidFill>
                <a:effectLst/>
                <a:latin typeface="Arial" panose="020B0604020202020204" pitchFamily="34" charset="0"/>
                <a:cs typeface="Arial" panose="020B0604020202020204" pitchFamily="34" charset="0"/>
              </a:rPr>
              <a:t> in machine learning refers to the process of identifying the specific set of </a:t>
            </a:r>
            <a:r>
              <a:rPr lang="en-GB" sz="1100" b="0" i="0" dirty="0" err="1">
                <a:solidFill>
                  <a:schemeClr val="tx1"/>
                </a:solidFill>
                <a:effectLst/>
                <a:latin typeface="Arial" panose="020B0604020202020204" pitchFamily="34" charset="0"/>
                <a:cs typeface="Arial" panose="020B0604020202020204" pitchFamily="34" charset="0"/>
              </a:rPr>
              <a:t>hyperparameters</a:t>
            </a:r>
            <a:r>
              <a:rPr lang="en-GB" sz="1100" b="0" i="0" dirty="0">
                <a:solidFill>
                  <a:schemeClr val="tx1"/>
                </a:solidFill>
                <a:effectLst/>
                <a:latin typeface="Arial" panose="020B0604020202020204" pitchFamily="34" charset="0"/>
                <a:cs typeface="Arial" panose="020B0604020202020204" pitchFamily="34" charset="0"/>
              </a:rPr>
              <a:t> that need to be tuned to achieve a particular effect, and ensuring that each </a:t>
            </a:r>
            <a:r>
              <a:rPr lang="en-GB" sz="1100" b="0" i="0" dirty="0" err="1">
                <a:solidFill>
                  <a:schemeClr val="tx1"/>
                </a:solidFill>
                <a:effectLst/>
                <a:latin typeface="Arial" panose="020B0604020202020204" pitchFamily="34" charset="0"/>
                <a:cs typeface="Arial" panose="020B0604020202020204" pitchFamily="34" charset="0"/>
              </a:rPr>
              <a:t>hyperparameter</a:t>
            </a:r>
            <a:r>
              <a:rPr lang="en-GB" sz="1100" b="0" i="0" dirty="0">
                <a:solidFill>
                  <a:schemeClr val="tx1"/>
                </a:solidFill>
                <a:effectLst/>
                <a:latin typeface="Arial" panose="020B0604020202020204" pitchFamily="34" charset="0"/>
                <a:cs typeface="Arial" panose="020B0604020202020204" pitchFamily="34" charset="0"/>
              </a:rPr>
              <a:t> has a relatively interpretable function. In other words, each </a:t>
            </a:r>
            <a:r>
              <a:rPr lang="en-GB" sz="1100" b="0" i="0" dirty="0" err="1">
                <a:solidFill>
                  <a:schemeClr val="tx1"/>
                </a:solidFill>
                <a:effectLst/>
                <a:latin typeface="Arial" panose="020B0604020202020204" pitchFamily="34" charset="0"/>
                <a:cs typeface="Arial" panose="020B0604020202020204" pitchFamily="34" charset="0"/>
              </a:rPr>
              <a:t>hyperparameter</a:t>
            </a:r>
            <a:r>
              <a:rPr lang="en-GB" sz="1100" b="0" i="0" dirty="0">
                <a:solidFill>
                  <a:schemeClr val="tx1"/>
                </a:solidFill>
                <a:effectLst/>
                <a:latin typeface="Arial" panose="020B0604020202020204" pitchFamily="34" charset="0"/>
                <a:cs typeface="Arial" panose="020B0604020202020204" pitchFamily="34" charset="0"/>
              </a:rPr>
              <a:t> should control one specific aspect of the machine learning model, rather than multiple aspects simultaneously. This makes it much easier to tune the model to achieve the desired effect.</a:t>
            </a:r>
          </a:p>
          <a:p>
            <a:pPr marL="342900" indent="-342900">
              <a:buFont typeface="Arial" panose="020B0604020202020204" pitchFamily="34" charset="0"/>
              <a:buChar char="•"/>
            </a:pPr>
            <a:r>
              <a:rPr lang="en-GB" sz="1100" dirty="0">
                <a:solidFill>
                  <a:schemeClr val="tx1"/>
                </a:solidFill>
                <a:latin typeface="Arial" panose="020B0604020202020204" pitchFamily="34" charset="0"/>
                <a:cs typeface="Arial" panose="020B0604020202020204" pitchFamily="34" charset="0"/>
              </a:rPr>
              <a:t>For example of an old school television with multiple knobs. Each knob has a specific function, such as adjusting the height, width, or trapezoidal shape of the image, and these functions are relatively interpretable. In contrast, a knob that controls multiple aspects of the image simultaneously would be much harder to use effectively, as it would be difficult to adjust the image to the desired position.</a:t>
            </a:r>
            <a:endParaRPr lang="en-US" sz="1100" dirty="0">
              <a:solidFill>
                <a:schemeClr val="tx1"/>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6888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7: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3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To improve the performance of a learning algorithm, there are two main things to consider: fitting the training set well (achieving low avoidable bias) and generalizing well to the dev or test set (keeping variance low). There are different techniques to address these two issues, which can be thought of as two separate sets of knobs to adjust.</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To reduce avoidable bias, some tactics to try include training a bigger model, training longer, using a better optimization algorithm (such as ADS momentum, </a:t>
            </a:r>
            <a:r>
              <a:rPr lang="en-GB" sz="1100" b="0" i="0" dirty="0" err="1">
                <a:solidFill>
                  <a:schemeClr val="tx1"/>
                </a:solidFill>
                <a:effectLst/>
                <a:latin typeface="Arial" panose="020B0604020202020204" pitchFamily="34" charset="0"/>
                <a:cs typeface="Arial" panose="020B0604020202020204" pitchFamily="34" charset="0"/>
              </a:rPr>
              <a:t>RMSprop</a:t>
            </a:r>
            <a:r>
              <a:rPr lang="en-GB" sz="1100" b="0" i="0" dirty="0">
                <a:solidFill>
                  <a:schemeClr val="tx1"/>
                </a:solidFill>
                <a:effectLst/>
                <a:latin typeface="Arial" panose="020B0604020202020204" pitchFamily="34" charset="0"/>
                <a:cs typeface="Arial" panose="020B0604020202020204" pitchFamily="34" charset="0"/>
              </a:rPr>
              <a:t>, or Adam), finding a better neural network architecture or set of </a:t>
            </a:r>
            <a:r>
              <a:rPr lang="en-GB" sz="1100" b="0" i="0" dirty="0" err="1">
                <a:solidFill>
                  <a:schemeClr val="tx1"/>
                </a:solidFill>
                <a:effectLst/>
                <a:latin typeface="Arial" panose="020B0604020202020204" pitchFamily="34" charset="0"/>
                <a:cs typeface="Arial" panose="020B0604020202020204" pitchFamily="34" charset="0"/>
              </a:rPr>
              <a:t>hyperparameters</a:t>
            </a:r>
            <a:r>
              <a:rPr lang="en-GB" sz="1100" b="0" i="0" dirty="0">
                <a:solidFill>
                  <a:schemeClr val="tx1"/>
                </a:solidFill>
                <a:effectLst/>
                <a:latin typeface="Arial" panose="020B0604020202020204" pitchFamily="34" charset="0"/>
                <a:cs typeface="Arial" panose="020B0604020202020204" pitchFamily="34" charset="0"/>
              </a:rPr>
              <a:t>, and trying out other models or architectures like recurrent neural networks or convolutional neural networks.</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To reduce variance, some techniques to try include getting more training data, using regularization (such as L2 regularization or dropout), data augmentation, or trying various neural network architecture/</a:t>
            </a:r>
            <a:r>
              <a:rPr lang="en-GB" sz="1100" b="0" i="0" dirty="0" err="1">
                <a:solidFill>
                  <a:schemeClr val="tx1"/>
                </a:solidFill>
                <a:effectLst/>
                <a:latin typeface="Arial" panose="020B0604020202020204" pitchFamily="34" charset="0"/>
                <a:cs typeface="Arial" panose="020B0604020202020204" pitchFamily="34" charset="0"/>
              </a:rPr>
              <a:t>hyperparameter</a:t>
            </a:r>
            <a:r>
              <a:rPr lang="en-GB" sz="1100" b="0" i="0" dirty="0">
                <a:solidFill>
                  <a:schemeClr val="tx1"/>
                </a:solidFill>
                <a:effectLst/>
                <a:latin typeface="Arial" panose="020B0604020202020204" pitchFamily="34" charset="0"/>
                <a:cs typeface="Arial" panose="020B0604020202020204" pitchFamily="34" charset="0"/>
              </a:rPr>
              <a:t> search.</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73430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Estimating avoidable bias and variance can help identify which of these techniques to prioritize. To estimate avoidable bias, look at the difference between the training error and a proxy for Bayes error. To estimate variance, look at the difference between the dev error and the training error.</a:t>
            </a:r>
          </a:p>
          <a:p>
            <a:pPr marL="342900" indent="-342900">
              <a:buFont typeface="Arial" panose="020B0604020202020204" pitchFamily="34" charset="0"/>
              <a:buChar char="•"/>
            </a:pPr>
            <a:r>
              <a:rPr lang="en-GB" sz="1100" b="0" i="0" dirty="0">
                <a:solidFill>
                  <a:schemeClr val="tx1"/>
                </a:solidFill>
                <a:effectLst/>
                <a:latin typeface="Arial" panose="020B0604020202020204" pitchFamily="34" charset="0"/>
                <a:cs typeface="Arial" panose="020B0604020202020204" pitchFamily="34" charset="0"/>
              </a:rPr>
              <a:t>It's important to note that finding the right balance between avoiding bias and variance is a complex and ongoing process. Applying these concepts systematically can help make the process more efficient and strategic.</a:t>
            </a:r>
          </a:p>
          <a:p>
            <a:pPr marL="0" lvl="0" indent="0" algn="l" rtl="0">
              <a:spcBef>
                <a:spcPts val="0"/>
              </a:spcBef>
              <a:spcAft>
                <a:spcPts val="0"/>
              </a:spcAft>
              <a:buNone/>
            </a:pPr>
            <a:endParaRPr dirty="0"/>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48262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8: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p3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9: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3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449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5690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5:notes"/>
          <p:cNvSpPr txBox="1">
            <a:spLocks noGrp="1"/>
          </p:cNvSpPr>
          <p:nvPr>
            <p:ph type="body" idx="1"/>
          </p:nvPr>
        </p:nvSpPr>
        <p:spPr>
          <a:xfrm>
            <a:off x="1219200" y="3257550"/>
            <a:ext cx="97536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15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41"/>
          <p:cNvSpPr txBox="1">
            <a:spLocks noGrp="1"/>
          </p:cNvSpPr>
          <p:nvPr>
            <p:ph type="title"/>
          </p:nvPr>
        </p:nvSpPr>
        <p:spPr>
          <a:xfrm>
            <a:off x="352463" y="1197825"/>
            <a:ext cx="11487073" cy="17653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1"/>
          <p:cNvSpPr txBox="1">
            <a:spLocks noGrp="1"/>
          </p:cNvSpPr>
          <p:nvPr>
            <p:ph type="body" idx="1"/>
          </p:nvPr>
        </p:nvSpPr>
        <p:spPr>
          <a:xfrm>
            <a:off x="352463" y="1197825"/>
            <a:ext cx="11487073" cy="17653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6000" b="0" i="0">
                <a:solidFill>
                  <a:schemeClr val="dk1"/>
                </a:solidFill>
                <a:latin typeface="Calibri"/>
                <a:ea typeface="Calibri"/>
                <a:cs typeface="Calibri"/>
                <a:sym typeface="Calibri"/>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4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4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4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42"/>
          <p:cNvSpPr txBox="1">
            <a:spLocks noGrp="1"/>
          </p:cNvSpPr>
          <p:nvPr>
            <p:ph type="ctrTitle"/>
          </p:nvPr>
        </p:nvSpPr>
        <p:spPr>
          <a:xfrm>
            <a:off x="261620" y="139700"/>
            <a:ext cx="11668759" cy="69596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2"/>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3"/>
          <p:cNvSpPr txBox="1">
            <a:spLocks noGrp="1"/>
          </p:cNvSpPr>
          <p:nvPr>
            <p:ph type="title"/>
          </p:nvPr>
        </p:nvSpPr>
        <p:spPr>
          <a:xfrm>
            <a:off x="352463" y="1197825"/>
            <a:ext cx="11487073" cy="17653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8"/>
        <p:cNvGrpSpPr/>
        <p:nvPr/>
      </p:nvGrpSpPr>
      <p:grpSpPr>
        <a:xfrm>
          <a:off x="0" y="0"/>
          <a:ext cx="0" cy="0"/>
          <a:chOff x="0" y="0"/>
          <a:chExt cx="0" cy="0"/>
        </a:xfrm>
      </p:grpSpPr>
      <p:sp>
        <p:nvSpPr>
          <p:cNvPr id="29" name="Google Shape;29;p44"/>
          <p:cNvSpPr txBox="1">
            <a:spLocks noGrp="1"/>
          </p:cNvSpPr>
          <p:nvPr>
            <p:ph type="title"/>
          </p:nvPr>
        </p:nvSpPr>
        <p:spPr>
          <a:xfrm>
            <a:off x="352463" y="1197825"/>
            <a:ext cx="11487073" cy="17653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6000"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44"/>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44"/>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4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
        <p:cNvGrpSpPr/>
        <p:nvPr/>
      </p:nvGrpSpPr>
      <p:grpSpPr>
        <a:xfrm>
          <a:off x="0" y="0"/>
          <a:ext cx="0" cy="0"/>
          <a:chOff x="0" y="0"/>
          <a:chExt cx="0" cy="0"/>
        </a:xfrm>
      </p:grpSpPr>
      <p:sp>
        <p:nvSpPr>
          <p:cNvPr id="36" name="Google Shape;36;p4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0"/>
          <p:cNvSpPr txBox="1">
            <a:spLocks noGrp="1"/>
          </p:cNvSpPr>
          <p:nvPr>
            <p:ph type="title"/>
          </p:nvPr>
        </p:nvSpPr>
        <p:spPr>
          <a:xfrm>
            <a:off x="352463" y="1197825"/>
            <a:ext cx="11487073" cy="17653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0"/>
          <p:cNvSpPr txBox="1">
            <a:spLocks noGrp="1"/>
          </p:cNvSpPr>
          <p:nvPr>
            <p:ph type="body" idx="1"/>
          </p:nvPr>
        </p:nvSpPr>
        <p:spPr>
          <a:xfrm>
            <a:off x="352463" y="1197825"/>
            <a:ext cx="11487073" cy="176530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60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4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4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4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jp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7.png"/><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0.png"/><Relationship Id="rId7"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1.png"/><Relationship Id="rId4" Type="http://schemas.openxmlformats.org/officeDocument/2006/relationships/image" Target="../media/image52.png"/><Relationship Id="rId9"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21ca3d71830_0_0"/>
          <p:cNvSpPr txBox="1">
            <a:spLocks noGrp="1"/>
          </p:cNvSpPr>
          <p:nvPr>
            <p:ph type="title"/>
          </p:nvPr>
        </p:nvSpPr>
        <p:spPr>
          <a:xfrm>
            <a:off x="352488" y="176700"/>
            <a:ext cx="11487000" cy="19857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b="1" dirty="0">
                <a:solidFill>
                  <a:srgbClr val="0F0F0F"/>
                </a:solidFill>
                <a:highlight>
                  <a:srgbClr val="FFFFFF"/>
                </a:highlight>
                <a:latin typeface="Roboto"/>
                <a:ea typeface="Roboto"/>
                <a:cs typeface="Roboto"/>
                <a:sym typeface="Roboto"/>
              </a:rPr>
              <a:t>Introduction to ML strategy</a:t>
            </a:r>
            <a:endParaRPr b="1" dirty="0">
              <a:solidFill>
                <a:srgbClr val="0F0F0F"/>
              </a:solidFill>
              <a:highlight>
                <a:srgbClr val="FFFFFF"/>
              </a:highlight>
              <a:latin typeface="Roboto"/>
              <a:ea typeface="Roboto"/>
              <a:cs typeface="Roboto"/>
              <a:sym typeface="Roboto"/>
            </a:endParaRPr>
          </a:p>
          <a:p>
            <a:pPr marL="0" lvl="0" indent="0" algn="l" rtl="0">
              <a:spcBef>
                <a:spcPts val="0"/>
              </a:spcBef>
              <a:spcAft>
                <a:spcPts val="0"/>
              </a:spcAft>
              <a:buNone/>
            </a:pPr>
            <a:endParaRPr dirty="0"/>
          </a:p>
        </p:txBody>
      </p:sp>
      <p:sp>
        <p:nvSpPr>
          <p:cNvPr id="44" name="Google Shape;44;g21ca3d71830_0_0"/>
          <p:cNvSpPr txBox="1">
            <a:spLocks noGrp="1"/>
          </p:cNvSpPr>
          <p:nvPr>
            <p:ph type="body" idx="1"/>
          </p:nvPr>
        </p:nvSpPr>
        <p:spPr>
          <a:xfrm>
            <a:off x="5228395" y="1791175"/>
            <a:ext cx="6963600" cy="5448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400"/>
              <a:t>1 Why ML Strategy?</a:t>
            </a:r>
            <a:endParaRPr sz="2400"/>
          </a:p>
          <a:p>
            <a:pPr marL="0" lvl="0" indent="0" algn="l" rtl="0">
              <a:spcBef>
                <a:spcPts val="0"/>
              </a:spcBef>
              <a:spcAft>
                <a:spcPts val="0"/>
              </a:spcAft>
              <a:buNone/>
            </a:pPr>
            <a:r>
              <a:rPr lang="en-US" sz="2400"/>
              <a:t>2 Orthogonalization</a:t>
            </a:r>
            <a:endParaRPr sz="2400"/>
          </a:p>
          <a:p>
            <a:pPr marL="0" lvl="0" indent="0" algn="l" rtl="0">
              <a:spcBef>
                <a:spcPts val="0"/>
              </a:spcBef>
              <a:spcAft>
                <a:spcPts val="0"/>
              </a:spcAft>
              <a:buNone/>
            </a:pPr>
            <a:r>
              <a:rPr lang="en-US" sz="2400"/>
              <a:t>3 Single number evaluation metric</a:t>
            </a:r>
            <a:endParaRPr sz="2400"/>
          </a:p>
          <a:p>
            <a:pPr marL="0" lvl="0" indent="0" algn="l" rtl="0">
              <a:spcBef>
                <a:spcPts val="0"/>
              </a:spcBef>
              <a:spcAft>
                <a:spcPts val="0"/>
              </a:spcAft>
              <a:buNone/>
            </a:pPr>
            <a:r>
              <a:rPr lang="en-US" sz="2400"/>
              <a:t>4 Satisficing and optimizing metrics</a:t>
            </a:r>
            <a:endParaRPr sz="2400"/>
          </a:p>
          <a:p>
            <a:pPr marL="0" lvl="0" indent="0" algn="l" rtl="0">
              <a:spcBef>
                <a:spcPts val="0"/>
              </a:spcBef>
              <a:spcAft>
                <a:spcPts val="0"/>
              </a:spcAft>
              <a:buNone/>
            </a:pPr>
            <a:r>
              <a:rPr lang="en-US" sz="2400"/>
              <a:t>5 Train/dev/test distributions</a:t>
            </a:r>
            <a:endParaRPr sz="2400"/>
          </a:p>
          <a:p>
            <a:pPr marL="0" lvl="0" indent="0" algn="l" rtl="0">
              <a:spcBef>
                <a:spcPts val="0"/>
              </a:spcBef>
              <a:spcAft>
                <a:spcPts val="0"/>
              </a:spcAft>
              <a:buNone/>
            </a:pPr>
            <a:r>
              <a:rPr lang="en-US" sz="2400"/>
              <a:t>6 Size of dev and test sets</a:t>
            </a:r>
            <a:endParaRPr sz="2400"/>
          </a:p>
          <a:p>
            <a:pPr marL="0" lvl="0" indent="0" algn="l" rtl="0">
              <a:spcBef>
                <a:spcPts val="0"/>
              </a:spcBef>
              <a:spcAft>
                <a:spcPts val="0"/>
              </a:spcAft>
              <a:buNone/>
            </a:pPr>
            <a:r>
              <a:rPr lang="en-US" sz="2400"/>
              <a:t>7 When to change dev/test sets	and metrics</a:t>
            </a:r>
            <a:endParaRPr sz="2400"/>
          </a:p>
          <a:p>
            <a:pPr marL="0" lvl="0" indent="0" algn="l" rtl="0">
              <a:spcBef>
                <a:spcPts val="0"/>
              </a:spcBef>
              <a:spcAft>
                <a:spcPts val="0"/>
              </a:spcAft>
              <a:buNone/>
            </a:pPr>
            <a:r>
              <a:rPr lang="en-US" sz="2400"/>
              <a:t>8 Why human-level performance?</a:t>
            </a:r>
            <a:endParaRPr sz="2400"/>
          </a:p>
          <a:p>
            <a:pPr marL="0" lvl="0" indent="0" algn="l" rtl="0">
              <a:spcBef>
                <a:spcPts val="0"/>
              </a:spcBef>
              <a:spcAft>
                <a:spcPts val="0"/>
              </a:spcAft>
              <a:buNone/>
            </a:pPr>
            <a:r>
              <a:rPr lang="en-US" sz="2400"/>
              <a:t>9 Why human-level performance?</a:t>
            </a:r>
            <a:endParaRPr sz="2400"/>
          </a:p>
          <a:p>
            <a:pPr marL="0" lvl="0" indent="0" algn="l" rtl="0">
              <a:spcBef>
                <a:spcPts val="0"/>
              </a:spcBef>
              <a:spcAft>
                <a:spcPts val="0"/>
              </a:spcAft>
              <a:buNone/>
            </a:pPr>
            <a:r>
              <a:rPr lang="en-US" sz="2400"/>
              <a:t>10 Understanding human-level performance</a:t>
            </a:r>
            <a:endParaRPr sz="2400"/>
          </a:p>
          <a:p>
            <a:pPr marL="0" lvl="0" indent="0" algn="l" rtl="0">
              <a:spcBef>
                <a:spcPts val="0"/>
              </a:spcBef>
              <a:spcAft>
                <a:spcPts val="0"/>
              </a:spcAft>
              <a:buNone/>
            </a:pPr>
            <a:r>
              <a:rPr lang="en-US" sz="2400"/>
              <a:t>11 Surpassing human- level performance</a:t>
            </a:r>
            <a:endParaRPr sz="2400"/>
          </a:p>
          <a:p>
            <a:pPr marL="0" lvl="0" indent="0" algn="l" rtl="0">
              <a:spcBef>
                <a:spcPts val="0"/>
              </a:spcBef>
              <a:spcAft>
                <a:spcPts val="0"/>
              </a:spcAft>
              <a:buNone/>
            </a:pPr>
            <a:r>
              <a:rPr lang="en-US" sz="2400"/>
              <a:t>12 Improving your model performance</a:t>
            </a:r>
            <a:endParaRPr sz="2400"/>
          </a:p>
          <a:p>
            <a:pPr marL="0" lvl="0" indent="0" algn="l" rtl="0">
              <a:spcBef>
                <a:spcPts val="0"/>
              </a:spcBef>
              <a:spcAft>
                <a:spcPts val="0"/>
              </a:spcAft>
              <a:buNone/>
            </a:pPr>
            <a:endParaRPr sz="6600"/>
          </a:p>
        </p:txBody>
      </p:sp>
      <p:pic>
        <p:nvPicPr>
          <p:cNvPr id="45" name="Google Shape;45;g21ca3d71830_0_0"/>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261620" y="139700"/>
            <a:ext cx="736409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Cambria"/>
                <a:ea typeface="Cambria"/>
                <a:cs typeface="Cambria"/>
                <a:sym typeface="Cambria"/>
              </a:rPr>
              <a:t>Chain of assumptions in ML</a:t>
            </a:r>
            <a:endParaRPr sz="4400" dirty="0">
              <a:latin typeface="Cambria"/>
              <a:ea typeface="Cambria"/>
              <a:cs typeface="Cambria"/>
              <a:sym typeface="Cambria"/>
            </a:endParaRPr>
          </a:p>
        </p:txBody>
      </p:sp>
      <p:pic>
        <p:nvPicPr>
          <p:cNvPr id="85" name="Google Shape;85;p5"/>
          <p:cNvPicPr preferRelativeResize="0"/>
          <p:nvPr/>
        </p:nvPicPr>
        <p:blipFill rotWithShape="1">
          <a:blip r:embed="rId3">
            <a:alphaModFix/>
          </a:blip>
          <a:srcRect/>
          <a:stretch/>
        </p:blipFill>
        <p:spPr>
          <a:xfrm>
            <a:off x="0" y="1295400"/>
            <a:ext cx="11887200" cy="3633497"/>
          </a:xfrm>
          <a:prstGeom prst="rect">
            <a:avLst/>
          </a:prstGeom>
          <a:noFill/>
          <a:ln>
            <a:noFill/>
          </a:ln>
        </p:spPr>
      </p:pic>
      <p:pic>
        <p:nvPicPr>
          <p:cNvPr id="86" name="Google Shape;86;p5"/>
          <p:cNvPicPr preferRelativeResize="0"/>
          <p:nvPr/>
        </p:nvPicPr>
        <p:blipFill>
          <a:blip r:embed="rId4">
            <a:alphaModFix/>
          </a:blip>
          <a:stretch>
            <a:fillRect/>
          </a:stretch>
        </p:blipFill>
        <p:spPr>
          <a:xfrm>
            <a:off x="10734473" y="0"/>
            <a:ext cx="1448025" cy="7964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5060422" y="1683492"/>
            <a:ext cx="6819887" cy="1112612"/>
          </a:xfrm>
          <a:prstGeom prst="rect">
            <a:avLst/>
          </a:prstGeom>
          <a:noFill/>
          <a:ln>
            <a:noFill/>
          </a:ln>
        </p:spPr>
        <p:txBody>
          <a:bodyPr spcFirstLastPara="1" wrap="square" lIns="0" tIns="114300" rIns="0" bIns="0" anchor="t" anchorCtr="0">
            <a:spAutoFit/>
          </a:bodyPr>
          <a:lstStyle/>
          <a:p>
            <a:pPr marL="142875" marR="5080" lvl="0" indent="-130810" algn="l" rtl="0">
              <a:lnSpc>
                <a:spcPct val="108333"/>
              </a:lnSpc>
              <a:spcBef>
                <a:spcPts val="0"/>
              </a:spcBef>
              <a:spcAft>
                <a:spcPts val="0"/>
              </a:spcAft>
              <a:buNone/>
            </a:pPr>
            <a:r>
              <a:rPr lang="en-US" dirty="0">
                <a:latin typeface="+mj-lt"/>
              </a:rPr>
              <a:t>Setting up your goal</a:t>
            </a:r>
            <a:endParaRPr dirty="0">
              <a:latin typeface="+mj-lt"/>
            </a:endParaRPr>
          </a:p>
        </p:txBody>
      </p:sp>
      <p:sp>
        <p:nvSpPr>
          <p:cNvPr id="92" name="Google Shape;92;p6"/>
          <p:cNvSpPr txBox="1"/>
          <p:nvPr/>
        </p:nvSpPr>
        <p:spPr>
          <a:xfrm>
            <a:off x="5829644" y="3513279"/>
            <a:ext cx="5281442" cy="2022590"/>
          </a:xfrm>
          <a:prstGeom prst="rect">
            <a:avLst/>
          </a:prstGeom>
          <a:noFill/>
          <a:ln>
            <a:noFill/>
          </a:ln>
        </p:spPr>
        <p:txBody>
          <a:bodyPr spcFirstLastPara="1" wrap="square" lIns="0" tIns="27925" rIns="0" bIns="0" anchor="t" anchorCtr="0">
            <a:spAutoFit/>
          </a:bodyPr>
          <a:lstStyle/>
          <a:p>
            <a:pPr marL="12700" marR="5080" lvl="0" indent="521334" algn="l" rtl="0">
              <a:lnSpc>
                <a:spcPct val="119696"/>
              </a:lnSpc>
              <a:spcBef>
                <a:spcPts val="0"/>
              </a:spcBef>
              <a:spcAft>
                <a:spcPts val="0"/>
              </a:spcAft>
              <a:buNone/>
            </a:pPr>
            <a:r>
              <a:rPr lang="en-US" sz="5400" dirty="0">
                <a:latin typeface="+mj-lt"/>
                <a:ea typeface="Calibri"/>
                <a:cs typeface="Calibri"/>
                <a:sym typeface="Calibri"/>
              </a:rPr>
              <a:t>Single number evaluation metric</a:t>
            </a:r>
            <a:endParaRPr sz="5400" dirty="0">
              <a:latin typeface="+mj-lt"/>
              <a:ea typeface="Calibri"/>
              <a:cs typeface="Calibri"/>
              <a:sym typeface="Calibri"/>
            </a:endParaRPr>
          </a:p>
        </p:txBody>
      </p:sp>
      <p:sp>
        <p:nvSpPr>
          <p:cNvPr id="93" name="Google Shape;93;p6"/>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94" name="Google Shape;94;p6"/>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195580" y="139700"/>
            <a:ext cx="9348724" cy="825354"/>
          </a:xfrm>
          <a:prstGeom prst="rect">
            <a:avLst/>
          </a:prstGeom>
          <a:noFill/>
          <a:ln>
            <a:noFill/>
          </a:ln>
        </p:spPr>
        <p:txBody>
          <a:bodyPr spcFirstLastPara="1" wrap="square" lIns="0" tIns="12700" rIns="0" bIns="0" anchor="t" anchorCtr="0">
            <a:spAutoFit/>
          </a:bodyPr>
          <a:lstStyle/>
          <a:p>
            <a:pPr marL="12700" marR="5080" lvl="0" indent="521334" algn="l" rtl="0">
              <a:lnSpc>
                <a:spcPct val="119696"/>
              </a:lnSpc>
              <a:spcBef>
                <a:spcPts val="0"/>
              </a:spcBef>
              <a:spcAft>
                <a:spcPts val="0"/>
              </a:spcAft>
              <a:buNone/>
            </a:pPr>
            <a:r>
              <a:rPr lang="en-US" sz="4400" dirty="0">
                <a:latin typeface="+mj-lt"/>
                <a:ea typeface="Calibri"/>
                <a:cs typeface="Calibri"/>
                <a:sym typeface="Calibri"/>
              </a:rPr>
              <a:t>Single number evaluation metric</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68087" y="1330793"/>
            <a:ext cx="11750294" cy="341632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In machine learning, having a well-defined evaluation metric is crucial to compare different models or algorithms effectively.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 single evaluation metric, such as the F1 score, can help to quickly compare different models and determine which one performs better.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However, choosing the right evaluation metric is also essential for the specific problem at hand. For instance, if the problem involves building a cat app for different markets, tracking performance in each market separately may be necessary, while computing the average performance across all markets can be used as a single evaluation metric for comparison.</a:t>
            </a:r>
          </a:p>
        </p:txBody>
      </p:sp>
    </p:spTree>
    <p:extLst>
      <p:ext uri="{BB962C8B-B14F-4D97-AF65-F5344CB8AC3E}">
        <p14:creationId xmlns:p14="http://schemas.microsoft.com/office/powerpoint/2010/main" val="414121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sp>
        <p:nvSpPr>
          <p:cNvPr id="99" name="Google Shape;99;p7"/>
          <p:cNvSpPr txBox="1">
            <a:spLocks noGrp="1"/>
          </p:cNvSpPr>
          <p:nvPr>
            <p:ph type="title"/>
          </p:nvPr>
        </p:nvSpPr>
        <p:spPr>
          <a:xfrm>
            <a:off x="261620" y="139700"/>
            <a:ext cx="105937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j-lt"/>
                <a:ea typeface="Cambria"/>
                <a:cs typeface="Cambria"/>
                <a:sym typeface="Cambria"/>
              </a:rPr>
              <a:t>Using a single number evaluation metric</a:t>
            </a:r>
            <a:endParaRPr sz="4400" dirty="0">
              <a:latin typeface="+mj-lt"/>
              <a:ea typeface="Cambria"/>
              <a:cs typeface="Cambria"/>
              <a:sym typeface="Cambria"/>
            </a:endParaRPr>
          </a:p>
        </p:txBody>
      </p:sp>
      <p:sp>
        <p:nvSpPr>
          <p:cNvPr id="100" name="Google Shape;100;p7"/>
          <p:cNvSpPr txBox="1"/>
          <p:nvPr/>
        </p:nvSpPr>
        <p:spPr>
          <a:xfrm>
            <a:off x="2407653" y="1613827"/>
            <a:ext cx="75057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Cambria"/>
                <a:ea typeface="Cambria"/>
                <a:cs typeface="Cambria"/>
                <a:sym typeface="Cambria"/>
              </a:rPr>
              <a:t>Idea</a:t>
            </a:r>
            <a:endParaRPr sz="2800">
              <a:latin typeface="Cambria"/>
              <a:ea typeface="Cambria"/>
              <a:cs typeface="Cambria"/>
              <a:sym typeface="Cambria"/>
            </a:endParaRPr>
          </a:p>
        </p:txBody>
      </p:sp>
      <p:sp>
        <p:nvSpPr>
          <p:cNvPr id="101" name="Google Shape;101;p7"/>
          <p:cNvSpPr txBox="1"/>
          <p:nvPr/>
        </p:nvSpPr>
        <p:spPr>
          <a:xfrm>
            <a:off x="156705" y="3967543"/>
            <a:ext cx="1975485"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Cambria"/>
                <a:ea typeface="Cambria"/>
                <a:cs typeface="Cambria"/>
                <a:sym typeface="Cambria"/>
              </a:rPr>
              <a:t>Experiment</a:t>
            </a:r>
            <a:endParaRPr sz="2800">
              <a:latin typeface="Cambria"/>
              <a:ea typeface="Cambria"/>
              <a:cs typeface="Cambria"/>
              <a:sym typeface="Cambria"/>
            </a:endParaRPr>
          </a:p>
        </p:txBody>
      </p:sp>
      <p:sp>
        <p:nvSpPr>
          <p:cNvPr id="102" name="Google Shape;102;p7"/>
          <p:cNvSpPr txBox="1"/>
          <p:nvPr/>
        </p:nvSpPr>
        <p:spPr>
          <a:xfrm>
            <a:off x="3957002" y="3967543"/>
            <a:ext cx="84328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Cambria"/>
                <a:ea typeface="Cambria"/>
                <a:cs typeface="Cambria"/>
                <a:sym typeface="Cambria"/>
              </a:rPr>
              <a:t>Code</a:t>
            </a:r>
            <a:endParaRPr sz="2800">
              <a:latin typeface="Cambria"/>
              <a:ea typeface="Cambria"/>
              <a:cs typeface="Cambria"/>
              <a:sym typeface="Cambria"/>
            </a:endParaRPr>
          </a:p>
        </p:txBody>
      </p:sp>
      <p:grpSp>
        <p:nvGrpSpPr>
          <p:cNvPr id="103" name="Google Shape;103;p7"/>
          <p:cNvGrpSpPr/>
          <p:nvPr/>
        </p:nvGrpSpPr>
        <p:grpSpPr>
          <a:xfrm>
            <a:off x="1405318" y="1877758"/>
            <a:ext cx="2746527" cy="2758859"/>
            <a:chOff x="1405318" y="1877758"/>
            <a:chExt cx="2746527" cy="2758859"/>
          </a:xfrm>
        </p:grpSpPr>
        <p:pic>
          <p:nvPicPr>
            <p:cNvPr id="104" name="Google Shape;104;p7"/>
            <p:cNvPicPr preferRelativeResize="0"/>
            <p:nvPr/>
          </p:nvPicPr>
          <p:blipFill rotWithShape="1">
            <a:blip r:embed="rId3">
              <a:alphaModFix/>
            </a:blip>
            <a:srcRect/>
            <a:stretch/>
          </p:blipFill>
          <p:spPr>
            <a:xfrm>
              <a:off x="1405318" y="2267916"/>
              <a:ext cx="392605" cy="2368701"/>
            </a:xfrm>
            <a:prstGeom prst="rect">
              <a:avLst/>
            </a:prstGeom>
            <a:noFill/>
            <a:ln>
              <a:noFill/>
            </a:ln>
          </p:spPr>
        </p:pic>
        <p:pic>
          <p:nvPicPr>
            <p:cNvPr id="105" name="Google Shape;105;p7"/>
            <p:cNvPicPr preferRelativeResize="0"/>
            <p:nvPr/>
          </p:nvPicPr>
          <p:blipFill rotWithShape="1">
            <a:blip r:embed="rId4">
              <a:alphaModFix/>
            </a:blip>
            <a:srcRect/>
            <a:stretch/>
          </p:blipFill>
          <p:spPr>
            <a:xfrm>
              <a:off x="1405318" y="1877758"/>
              <a:ext cx="2353919" cy="390156"/>
            </a:xfrm>
            <a:prstGeom prst="rect">
              <a:avLst/>
            </a:prstGeom>
            <a:noFill/>
            <a:ln>
              <a:noFill/>
            </a:ln>
          </p:spPr>
        </p:pic>
        <p:pic>
          <p:nvPicPr>
            <p:cNvPr id="106" name="Google Shape;106;p7"/>
            <p:cNvPicPr preferRelativeResize="0"/>
            <p:nvPr/>
          </p:nvPicPr>
          <p:blipFill rotWithShape="1">
            <a:blip r:embed="rId5">
              <a:alphaModFix/>
            </a:blip>
            <a:srcRect/>
            <a:stretch/>
          </p:blipFill>
          <p:spPr>
            <a:xfrm>
              <a:off x="1405321" y="1877759"/>
              <a:ext cx="2746524" cy="2758857"/>
            </a:xfrm>
            <a:prstGeom prst="rect">
              <a:avLst/>
            </a:prstGeom>
            <a:noFill/>
            <a:ln>
              <a:noFill/>
            </a:ln>
          </p:spPr>
        </p:pic>
        <p:pic>
          <p:nvPicPr>
            <p:cNvPr id="107" name="Google Shape;107;p7"/>
            <p:cNvPicPr preferRelativeResize="0"/>
            <p:nvPr/>
          </p:nvPicPr>
          <p:blipFill rotWithShape="1">
            <a:blip r:embed="rId6">
              <a:alphaModFix/>
            </a:blip>
            <a:srcRect/>
            <a:stretch/>
          </p:blipFill>
          <p:spPr>
            <a:xfrm>
              <a:off x="1797928" y="4246467"/>
              <a:ext cx="2353917" cy="390150"/>
            </a:xfrm>
            <a:prstGeom prst="rect">
              <a:avLst/>
            </a:prstGeom>
            <a:noFill/>
            <a:ln>
              <a:noFill/>
            </a:ln>
          </p:spPr>
        </p:pic>
        <p:pic>
          <p:nvPicPr>
            <p:cNvPr id="108" name="Google Shape;108;p7"/>
            <p:cNvPicPr preferRelativeResize="0"/>
            <p:nvPr/>
          </p:nvPicPr>
          <p:blipFill rotWithShape="1">
            <a:blip r:embed="rId7">
              <a:alphaModFix/>
            </a:blip>
            <a:srcRect/>
            <a:stretch/>
          </p:blipFill>
          <p:spPr>
            <a:xfrm>
              <a:off x="3759240" y="1877758"/>
              <a:ext cx="392605" cy="2368702"/>
            </a:xfrm>
            <a:prstGeom prst="rect">
              <a:avLst/>
            </a:prstGeom>
            <a:noFill/>
            <a:ln>
              <a:noFill/>
            </a:ln>
          </p:spPr>
        </p:pic>
        <p:sp>
          <p:nvSpPr>
            <p:cNvPr id="109" name="Google Shape;109;p7"/>
            <p:cNvSpPr/>
            <p:nvPr/>
          </p:nvSpPr>
          <p:spPr>
            <a:xfrm>
              <a:off x="1762417" y="2135225"/>
              <a:ext cx="2122170" cy="2011680"/>
            </a:xfrm>
            <a:custGeom>
              <a:avLst/>
              <a:gdLst/>
              <a:ahLst/>
              <a:cxnLst/>
              <a:rect l="l" t="t" r="r" b="b"/>
              <a:pathLst>
                <a:path w="2122170" h="2011679" extrusionOk="0">
                  <a:moveTo>
                    <a:pt x="920635" y="190131"/>
                  </a:moveTo>
                  <a:lnTo>
                    <a:pt x="611835" y="0"/>
                  </a:lnTo>
                  <a:lnTo>
                    <a:pt x="634047" y="131559"/>
                  </a:lnTo>
                  <a:lnTo>
                    <a:pt x="586803" y="153085"/>
                  </a:lnTo>
                  <a:lnTo>
                    <a:pt x="541070" y="176453"/>
                  </a:lnTo>
                  <a:lnTo>
                    <a:pt x="496900" y="201599"/>
                  </a:lnTo>
                  <a:lnTo>
                    <a:pt x="454317" y="228473"/>
                  </a:lnTo>
                  <a:lnTo>
                    <a:pt x="413372" y="256984"/>
                  </a:lnTo>
                  <a:lnTo>
                    <a:pt x="374103" y="287070"/>
                  </a:lnTo>
                  <a:lnTo>
                    <a:pt x="336550" y="318668"/>
                  </a:lnTo>
                  <a:lnTo>
                    <a:pt x="300748" y="351688"/>
                  </a:lnTo>
                  <a:lnTo>
                    <a:pt x="266750" y="386080"/>
                  </a:lnTo>
                  <a:lnTo>
                    <a:pt x="234594" y="421754"/>
                  </a:lnTo>
                  <a:lnTo>
                    <a:pt x="204304" y="458660"/>
                  </a:lnTo>
                  <a:lnTo>
                    <a:pt x="175945" y="496709"/>
                  </a:lnTo>
                  <a:lnTo>
                    <a:pt x="149542" y="535851"/>
                  </a:lnTo>
                  <a:lnTo>
                    <a:pt x="125133" y="575995"/>
                  </a:lnTo>
                  <a:lnTo>
                    <a:pt x="102768" y="617080"/>
                  </a:lnTo>
                  <a:lnTo>
                    <a:pt x="82486" y="659028"/>
                  </a:lnTo>
                  <a:lnTo>
                    <a:pt x="64325" y="701789"/>
                  </a:lnTo>
                  <a:lnTo>
                    <a:pt x="48323" y="745274"/>
                  </a:lnTo>
                  <a:lnTo>
                    <a:pt x="34531" y="789419"/>
                  </a:lnTo>
                  <a:lnTo>
                    <a:pt x="22974" y="834148"/>
                  </a:lnTo>
                  <a:lnTo>
                    <a:pt x="13703" y="879398"/>
                  </a:lnTo>
                  <a:lnTo>
                    <a:pt x="6756" y="925093"/>
                  </a:lnTo>
                  <a:lnTo>
                    <a:pt x="2171" y="971169"/>
                  </a:lnTo>
                  <a:lnTo>
                    <a:pt x="0" y="1017562"/>
                  </a:lnTo>
                  <a:lnTo>
                    <a:pt x="266" y="1064183"/>
                  </a:lnTo>
                  <a:lnTo>
                    <a:pt x="3022" y="1110957"/>
                  </a:lnTo>
                  <a:lnTo>
                    <a:pt x="8305" y="1157846"/>
                  </a:lnTo>
                  <a:lnTo>
                    <a:pt x="16154" y="1204747"/>
                  </a:lnTo>
                  <a:lnTo>
                    <a:pt x="287147" y="1153121"/>
                  </a:lnTo>
                  <a:lnTo>
                    <a:pt x="279933" y="1107452"/>
                  </a:lnTo>
                  <a:lnTo>
                    <a:pt x="276237" y="1061783"/>
                  </a:lnTo>
                  <a:lnTo>
                    <a:pt x="275983" y="1016241"/>
                  </a:lnTo>
                  <a:lnTo>
                    <a:pt x="279095" y="970978"/>
                  </a:lnTo>
                  <a:lnTo>
                    <a:pt x="285496" y="926096"/>
                  </a:lnTo>
                  <a:lnTo>
                    <a:pt x="295135" y="881761"/>
                  </a:lnTo>
                  <a:lnTo>
                    <a:pt x="307924" y="838073"/>
                  </a:lnTo>
                  <a:lnTo>
                    <a:pt x="323799" y="795185"/>
                  </a:lnTo>
                  <a:lnTo>
                    <a:pt x="342684" y="753237"/>
                  </a:lnTo>
                  <a:lnTo>
                    <a:pt x="364515" y="712343"/>
                  </a:lnTo>
                  <a:lnTo>
                    <a:pt x="389216" y="672642"/>
                  </a:lnTo>
                  <a:lnTo>
                    <a:pt x="416712" y="634263"/>
                  </a:lnTo>
                  <a:lnTo>
                    <a:pt x="446951" y="597357"/>
                  </a:lnTo>
                  <a:lnTo>
                    <a:pt x="479844" y="562038"/>
                  </a:lnTo>
                  <a:lnTo>
                    <a:pt x="515327" y="528434"/>
                  </a:lnTo>
                  <a:lnTo>
                    <a:pt x="553326" y="496697"/>
                  </a:lnTo>
                  <a:lnTo>
                    <a:pt x="593775" y="466953"/>
                  </a:lnTo>
                  <a:lnTo>
                    <a:pt x="636600" y="439318"/>
                  </a:lnTo>
                  <a:lnTo>
                    <a:pt x="681736" y="413943"/>
                  </a:lnTo>
                  <a:lnTo>
                    <a:pt x="703707" y="544042"/>
                  </a:lnTo>
                  <a:lnTo>
                    <a:pt x="920635" y="190131"/>
                  </a:lnTo>
                  <a:close/>
                </a:path>
                <a:path w="2122170" h="2011679" extrusionOk="0">
                  <a:moveTo>
                    <a:pt x="1664449" y="1752219"/>
                  </a:moveTo>
                  <a:lnTo>
                    <a:pt x="1474368" y="1538795"/>
                  </a:lnTo>
                  <a:lnTo>
                    <a:pt x="1436649" y="1570177"/>
                  </a:lnTo>
                  <a:lnTo>
                    <a:pt x="1397330" y="1598752"/>
                  </a:lnTo>
                  <a:lnTo>
                    <a:pt x="1356563" y="1624482"/>
                  </a:lnTo>
                  <a:lnTo>
                    <a:pt x="1314488" y="1647355"/>
                  </a:lnTo>
                  <a:lnTo>
                    <a:pt x="1271282" y="1667357"/>
                  </a:lnTo>
                  <a:lnTo>
                    <a:pt x="1227074" y="1684451"/>
                  </a:lnTo>
                  <a:lnTo>
                    <a:pt x="1182039" y="1698625"/>
                  </a:lnTo>
                  <a:lnTo>
                    <a:pt x="1136307" y="1709851"/>
                  </a:lnTo>
                  <a:lnTo>
                    <a:pt x="1090041" y="1718106"/>
                  </a:lnTo>
                  <a:lnTo>
                    <a:pt x="1043393" y="1723377"/>
                  </a:lnTo>
                  <a:lnTo>
                    <a:pt x="996530" y="1725637"/>
                  </a:lnTo>
                  <a:lnTo>
                    <a:pt x="949579" y="1724863"/>
                  </a:lnTo>
                  <a:lnTo>
                    <a:pt x="902703" y="1721040"/>
                  </a:lnTo>
                  <a:lnTo>
                    <a:pt x="856068" y="1714119"/>
                  </a:lnTo>
                  <a:lnTo>
                    <a:pt x="809802" y="1704111"/>
                  </a:lnTo>
                  <a:lnTo>
                    <a:pt x="764082" y="1690979"/>
                  </a:lnTo>
                  <a:lnTo>
                    <a:pt x="719048" y="1674698"/>
                  </a:lnTo>
                  <a:lnTo>
                    <a:pt x="674852" y="1655241"/>
                  </a:lnTo>
                  <a:lnTo>
                    <a:pt x="775309" y="1569478"/>
                  </a:lnTo>
                  <a:lnTo>
                    <a:pt x="336308" y="1571104"/>
                  </a:lnTo>
                  <a:lnTo>
                    <a:pt x="340575" y="1940623"/>
                  </a:lnTo>
                  <a:lnTo>
                    <a:pt x="443598" y="1852676"/>
                  </a:lnTo>
                  <a:lnTo>
                    <a:pt x="484682" y="1877796"/>
                  </a:lnTo>
                  <a:lnTo>
                    <a:pt x="526618" y="1900720"/>
                  </a:lnTo>
                  <a:lnTo>
                    <a:pt x="569328" y="1921471"/>
                  </a:lnTo>
                  <a:lnTo>
                    <a:pt x="612736" y="1940064"/>
                  </a:lnTo>
                  <a:lnTo>
                    <a:pt x="656755" y="1956485"/>
                  </a:lnTo>
                  <a:lnTo>
                    <a:pt x="701319" y="1970760"/>
                  </a:lnTo>
                  <a:lnTo>
                    <a:pt x="746340" y="1982876"/>
                  </a:lnTo>
                  <a:lnTo>
                    <a:pt x="791768" y="1992858"/>
                  </a:lnTo>
                  <a:lnTo>
                    <a:pt x="837488" y="2000707"/>
                  </a:lnTo>
                  <a:lnTo>
                    <a:pt x="883462" y="2006422"/>
                  </a:lnTo>
                  <a:lnTo>
                    <a:pt x="929589" y="2010016"/>
                  </a:lnTo>
                  <a:lnTo>
                    <a:pt x="975804" y="2011489"/>
                  </a:lnTo>
                  <a:lnTo>
                    <a:pt x="1022019" y="2010841"/>
                  </a:lnTo>
                  <a:lnTo>
                    <a:pt x="1068171" y="2008098"/>
                  </a:lnTo>
                  <a:lnTo>
                    <a:pt x="1114183" y="2003259"/>
                  </a:lnTo>
                  <a:lnTo>
                    <a:pt x="1159967" y="1996325"/>
                  </a:lnTo>
                  <a:lnTo>
                    <a:pt x="1205458" y="1987308"/>
                  </a:lnTo>
                  <a:lnTo>
                    <a:pt x="1250569" y="1976208"/>
                  </a:lnTo>
                  <a:lnTo>
                    <a:pt x="1295234" y="1963039"/>
                  </a:lnTo>
                  <a:lnTo>
                    <a:pt x="1339380" y="1947799"/>
                  </a:lnTo>
                  <a:lnTo>
                    <a:pt x="1382915" y="1930501"/>
                  </a:lnTo>
                  <a:lnTo>
                    <a:pt x="1425778" y="1911146"/>
                  </a:lnTo>
                  <a:lnTo>
                    <a:pt x="1467891" y="1889747"/>
                  </a:lnTo>
                  <a:lnTo>
                    <a:pt x="1509166" y="1866303"/>
                  </a:lnTo>
                  <a:lnTo>
                    <a:pt x="1549539" y="1840814"/>
                  </a:lnTo>
                  <a:lnTo>
                    <a:pt x="1588922" y="1813306"/>
                  </a:lnTo>
                  <a:lnTo>
                    <a:pt x="1627251" y="1783778"/>
                  </a:lnTo>
                  <a:lnTo>
                    <a:pt x="1664449" y="1752219"/>
                  </a:lnTo>
                  <a:close/>
                </a:path>
                <a:path w="2122170" h="2011679" extrusionOk="0">
                  <a:moveTo>
                    <a:pt x="2121839" y="1273365"/>
                  </a:moveTo>
                  <a:lnTo>
                    <a:pt x="2003158" y="1208087"/>
                  </a:lnTo>
                  <a:lnTo>
                    <a:pt x="2012111" y="1160780"/>
                  </a:lnTo>
                  <a:lnTo>
                    <a:pt x="2018741" y="1113447"/>
                  </a:lnTo>
                  <a:lnTo>
                    <a:pt x="2023059" y="1066152"/>
                  </a:lnTo>
                  <a:lnTo>
                    <a:pt x="2025103" y="1018984"/>
                  </a:lnTo>
                  <a:lnTo>
                    <a:pt x="2024913" y="972007"/>
                  </a:lnTo>
                  <a:lnTo>
                    <a:pt x="2022513" y="925271"/>
                  </a:lnTo>
                  <a:lnTo>
                    <a:pt x="2017941" y="878865"/>
                  </a:lnTo>
                  <a:lnTo>
                    <a:pt x="2011222" y="832853"/>
                  </a:lnTo>
                  <a:lnTo>
                    <a:pt x="2002396" y="787298"/>
                  </a:lnTo>
                  <a:lnTo>
                    <a:pt x="1991487" y="742289"/>
                  </a:lnTo>
                  <a:lnTo>
                    <a:pt x="1978545" y="697865"/>
                  </a:lnTo>
                  <a:lnTo>
                    <a:pt x="1963585" y="654113"/>
                  </a:lnTo>
                  <a:lnTo>
                    <a:pt x="1946656" y="611098"/>
                  </a:lnTo>
                  <a:lnTo>
                    <a:pt x="1927783" y="568896"/>
                  </a:lnTo>
                  <a:lnTo>
                    <a:pt x="1906981" y="527570"/>
                  </a:lnTo>
                  <a:lnTo>
                    <a:pt x="1884311" y="487197"/>
                  </a:lnTo>
                  <a:lnTo>
                    <a:pt x="1859800" y="447827"/>
                  </a:lnTo>
                  <a:lnTo>
                    <a:pt x="1833473" y="409549"/>
                  </a:lnTo>
                  <a:lnTo>
                    <a:pt x="1805355" y="372414"/>
                  </a:lnTo>
                  <a:lnTo>
                    <a:pt x="1775498" y="336511"/>
                  </a:lnTo>
                  <a:lnTo>
                    <a:pt x="1743925" y="301904"/>
                  </a:lnTo>
                  <a:lnTo>
                    <a:pt x="1710677" y="268643"/>
                  </a:lnTo>
                  <a:lnTo>
                    <a:pt x="1675765" y="236816"/>
                  </a:lnTo>
                  <a:lnTo>
                    <a:pt x="1639252" y="206502"/>
                  </a:lnTo>
                  <a:lnTo>
                    <a:pt x="1601139" y="177736"/>
                  </a:lnTo>
                  <a:lnTo>
                    <a:pt x="1561490" y="150622"/>
                  </a:lnTo>
                  <a:lnTo>
                    <a:pt x="1520317" y="125209"/>
                  </a:lnTo>
                  <a:lnTo>
                    <a:pt x="1477657" y="101561"/>
                  </a:lnTo>
                  <a:lnTo>
                    <a:pt x="1345196" y="354812"/>
                  </a:lnTo>
                  <a:lnTo>
                    <a:pt x="1387881" y="379006"/>
                  </a:lnTo>
                  <a:lnTo>
                    <a:pt x="1428496" y="405688"/>
                  </a:lnTo>
                  <a:lnTo>
                    <a:pt x="1466977" y="434733"/>
                  </a:lnTo>
                  <a:lnTo>
                    <a:pt x="1503248" y="466001"/>
                  </a:lnTo>
                  <a:lnTo>
                    <a:pt x="1537233" y="499351"/>
                  </a:lnTo>
                  <a:lnTo>
                    <a:pt x="1568843" y="534657"/>
                  </a:lnTo>
                  <a:lnTo>
                    <a:pt x="1598028" y="571779"/>
                  </a:lnTo>
                  <a:lnTo>
                    <a:pt x="1624698" y="610590"/>
                  </a:lnTo>
                  <a:lnTo>
                    <a:pt x="1648777" y="650938"/>
                  </a:lnTo>
                  <a:lnTo>
                    <a:pt x="1670189" y="692708"/>
                  </a:lnTo>
                  <a:lnTo>
                    <a:pt x="1688871" y="735761"/>
                  </a:lnTo>
                  <a:lnTo>
                    <a:pt x="1704733" y="779957"/>
                  </a:lnTo>
                  <a:lnTo>
                    <a:pt x="1717725" y="825157"/>
                  </a:lnTo>
                  <a:lnTo>
                    <a:pt x="1727746" y="871232"/>
                  </a:lnTo>
                  <a:lnTo>
                    <a:pt x="1734731" y="918044"/>
                  </a:lnTo>
                  <a:lnTo>
                    <a:pt x="1738604" y="965454"/>
                  </a:lnTo>
                  <a:lnTo>
                    <a:pt x="1739290" y="1013345"/>
                  </a:lnTo>
                  <a:lnTo>
                    <a:pt x="1736725" y="1061554"/>
                  </a:lnTo>
                  <a:lnTo>
                    <a:pt x="1620989" y="997889"/>
                  </a:lnTo>
                  <a:lnTo>
                    <a:pt x="1777695" y="1407985"/>
                  </a:lnTo>
                  <a:lnTo>
                    <a:pt x="2121839" y="1273365"/>
                  </a:lnTo>
                  <a:close/>
                </a:path>
              </a:pathLst>
            </a:custGeom>
            <a:solidFill>
              <a:srgbClr val="B8DAF1">
                <a:alpha val="47450"/>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graphicFrame>
        <p:nvGraphicFramePr>
          <p:cNvPr id="110" name="Google Shape;110;p7"/>
          <p:cNvGraphicFramePr/>
          <p:nvPr/>
        </p:nvGraphicFramePr>
        <p:xfrm>
          <a:off x="83554" y="4894082"/>
          <a:ext cx="4183650" cy="1735325"/>
        </p:xfrm>
        <a:graphic>
          <a:graphicData uri="http://schemas.openxmlformats.org/drawingml/2006/table">
            <a:tbl>
              <a:tblPr firstRow="1" bandRow="1">
                <a:noFill/>
                <a:tableStyleId>{C2BBDB4E-7964-4506-A38D-09141DB8FDC6}</a:tableStyleId>
              </a:tblPr>
              <a:tblGrid>
                <a:gridCol w="1008400">
                  <a:extLst>
                    <a:ext uri="{9D8B030D-6E8A-4147-A177-3AD203B41FA5}">
                      <a16:colId xmlns:a16="http://schemas.microsoft.com/office/drawing/2014/main" val="20000"/>
                    </a:ext>
                  </a:extLst>
                </a:gridCol>
                <a:gridCol w="1136925">
                  <a:extLst>
                    <a:ext uri="{9D8B030D-6E8A-4147-A177-3AD203B41FA5}">
                      <a16:colId xmlns:a16="http://schemas.microsoft.com/office/drawing/2014/main" val="20001"/>
                    </a:ext>
                  </a:extLst>
                </a:gridCol>
                <a:gridCol w="963525">
                  <a:extLst>
                    <a:ext uri="{9D8B030D-6E8A-4147-A177-3AD203B41FA5}">
                      <a16:colId xmlns:a16="http://schemas.microsoft.com/office/drawing/2014/main" val="20002"/>
                    </a:ext>
                  </a:extLst>
                </a:gridCol>
                <a:gridCol w="1074800">
                  <a:extLst>
                    <a:ext uri="{9D8B030D-6E8A-4147-A177-3AD203B41FA5}">
                      <a16:colId xmlns:a16="http://schemas.microsoft.com/office/drawing/2014/main" val="20003"/>
                    </a:ext>
                  </a:extLst>
                </a:gridCol>
              </a:tblGrid>
              <a:tr h="775700">
                <a:tc>
                  <a:txBody>
                    <a:bodyPr/>
                    <a:lstStyle/>
                    <a:p>
                      <a:pPr marL="0" marR="0" lvl="0" indent="0" algn="ctr" rtl="0">
                        <a:lnSpc>
                          <a:spcPct val="100000"/>
                        </a:lnSpc>
                        <a:spcBef>
                          <a:spcPts val="0"/>
                        </a:spcBef>
                        <a:spcAft>
                          <a:spcPts val="0"/>
                        </a:spcAft>
                        <a:buNone/>
                      </a:pPr>
                      <a:r>
                        <a:rPr lang="en-US" sz="1800" b="1" u="none" strike="noStrike" cap="none">
                          <a:solidFill>
                            <a:srgbClr val="FFFFFF"/>
                          </a:solidFill>
                          <a:latin typeface="Cambria"/>
                          <a:ea typeface="Cambria"/>
                          <a:cs typeface="Cambria"/>
                          <a:sym typeface="Cambria"/>
                        </a:rPr>
                        <a:t>Classifier</a:t>
                      </a:r>
                      <a:endParaRPr sz="1800" u="none" strike="noStrike" cap="none">
                        <a:latin typeface="Cambria"/>
                        <a:ea typeface="Cambria"/>
                        <a:cs typeface="Cambria"/>
                        <a:sym typeface="Cambria"/>
                      </a:endParaRPr>
                    </a:p>
                  </a:txBody>
                  <a:tcPr marL="0" marR="0" marT="45725" marB="0">
                    <a:lnB w="12700" cap="flat" cmpd="sng">
                      <a:solidFill>
                        <a:srgbClr val="FFFFFF"/>
                      </a:solidFill>
                      <a:prstDash val="solid"/>
                      <a:round/>
                      <a:headEnd type="none" w="sm" len="sm"/>
                      <a:tailEnd type="none" w="sm" len="sm"/>
                    </a:lnB>
                    <a:solidFill>
                      <a:srgbClr val="00B0F0"/>
                    </a:solidFill>
                  </a:tcPr>
                </a:tc>
                <a:tc>
                  <a:txBody>
                    <a:bodyPr/>
                    <a:lstStyle/>
                    <a:p>
                      <a:pPr marL="0" marR="56514" lvl="0" indent="0" algn="ctr" rtl="0">
                        <a:lnSpc>
                          <a:spcPct val="100000"/>
                        </a:lnSpc>
                        <a:spcBef>
                          <a:spcPts val="0"/>
                        </a:spcBef>
                        <a:spcAft>
                          <a:spcPts val="0"/>
                        </a:spcAft>
                        <a:buNone/>
                      </a:pPr>
                      <a:r>
                        <a:rPr lang="en-US" sz="1800" b="1" u="none" strike="noStrike" cap="none">
                          <a:solidFill>
                            <a:srgbClr val="FFFFFF"/>
                          </a:solidFill>
                          <a:latin typeface="Cambria"/>
                          <a:ea typeface="Cambria"/>
                          <a:cs typeface="Cambria"/>
                          <a:sym typeface="Cambria"/>
                        </a:rPr>
                        <a:t>Precision</a:t>
                      </a:r>
                      <a:endParaRPr sz="1800" u="none" strike="noStrike" cap="none">
                        <a:latin typeface="Cambria"/>
                        <a:ea typeface="Cambria"/>
                        <a:cs typeface="Cambria"/>
                        <a:sym typeface="Cambria"/>
                      </a:endParaRPr>
                    </a:p>
                  </a:txBody>
                  <a:tcPr marL="0" marR="0" marT="45725" marB="0">
                    <a:lnB w="12700" cap="flat" cmpd="sng">
                      <a:solidFill>
                        <a:srgbClr val="FFFFFF"/>
                      </a:solidFill>
                      <a:prstDash val="solid"/>
                      <a:round/>
                      <a:headEnd type="none" w="sm" len="sm"/>
                      <a:tailEnd type="none" w="sm" len="sm"/>
                    </a:lnB>
                    <a:solidFill>
                      <a:srgbClr val="00B0F0"/>
                    </a:solidFill>
                  </a:tcPr>
                </a:tc>
                <a:tc>
                  <a:txBody>
                    <a:bodyPr/>
                    <a:lstStyle/>
                    <a:p>
                      <a:pPr marL="0" marR="56514" lvl="0" indent="0" algn="ctr" rtl="0">
                        <a:lnSpc>
                          <a:spcPct val="100000"/>
                        </a:lnSpc>
                        <a:spcBef>
                          <a:spcPts val="0"/>
                        </a:spcBef>
                        <a:spcAft>
                          <a:spcPts val="0"/>
                        </a:spcAft>
                        <a:buNone/>
                      </a:pPr>
                      <a:r>
                        <a:rPr lang="en-US" sz="1800" b="1" u="none" strike="noStrike" cap="none">
                          <a:solidFill>
                            <a:srgbClr val="FFFFFF"/>
                          </a:solidFill>
                          <a:latin typeface="Cambria"/>
                          <a:ea typeface="Cambria"/>
                          <a:cs typeface="Cambria"/>
                          <a:sym typeface="Cambria"/>
                        </a:rPr>
                        <a:t>Recall</a:t>
                      </a:r>
                      <a:endParaRPr sz="1800" u="none" strike="noStrike" cap="none">
                        <a:latin typeface="Cambria"/>
                        <a:ea typeface="Cambria"/>
                        <a:cs typeface="Cambria"/>
                        <a:sym typeface="Cambria"/>
                      </a:endParaRPr>
                    </a:p>
                  </a:txBody>
                  <a:tcPr marL="0" marR="0" marT="45725" marB="0">
                    <a:lnB w="12700" cap="flat" cmpd="sng">
                      <a:solidFill>
                        <a:srgbClr val="FFFFFF"/>
                      </a:solidFill>
                      <a:prstDash val="solid"/>
                      <a:round/>
                      <a:headEnd type="none" w="sm" len="sm"/>
                      <a:tailEnd type="none" w="sm" len="sm"/>
                    </a:lnB>
                    <a:solidFill>
                      <a:srgbClr val="00B0F0"/>
                    </a:solidFill>
                  </a:tcPr>
                </a:tc>
                <a:tc>
                  <a:txBody>
                    <a:bodyPr/>
                    <a:lstStyle/>
                    <a:p>
                      <a:pPr marL="0" marR="0" lvl="0" indent="0" algn="l" rtl="0">
                        <a:lnSpc>
                          <a:spcPct val="100000"/>
                        </a:lnSpc>
                        <a:spcBef>
                          <a:spcPts val="0"/>
                        </a:spcBef>
                        <a:spcAft>
                          <a:spcPts val="0"/>
                        </a:spcAft>
                        <a:buNone/>
                      </a:pPr>
                      <a:endParaRPr sz="2300" u="none" strike="noStrike" cap="none">
                        <a:latin typeface="Times New Roman"/>
                        <a:ea typeface="Times New Roman"/>
                        <a:cs typeface="Times New Roman"/>
                        <a:sym typeface="Times New Roman"/>
                      </a:endParaRPr>
                    </a:p>
                  </a:txBody>
                  <a:tcPr marL="0" marR="0" marT="0" marB="0">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79400">
                <a:tc>
                  <a:txBody>
                    <a:bodyPr/>
                    <a:lstStyle/>
                    <a:p>
                      <a:pPr marL="0" marR="0" lvl="0" indent="0" algn="ctr" rtl="0">
                        <a:lnSpc>
                          <a:spcPct val="100000"/>
                        </a:lnSpc>
                        <a:spcBef>
                          <a:spcPts val="0"/>
                        </a:spcBef>
                        <a:spcAft>
                          <a:spcPts val="0"/>
                        </a:spcAft>
                        <a:buNone/>
                      </a:pPr>
                      <a:r>
                        <a:rPr lang="en-US" sz="1800" u="none" strike="noStrike" cap="none">
                          <a:latin typeface="Cambria"/>
                          <a:ea typeface="Cambria"/>
                          <a:cs typeface="Cambria"/>
                          <a:sym typeface="Cambria"/>
                        </a:rPr>
                        <a:t>A</a:t>
                      </a:r>
                      <a:endParaRPr sz="18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56514" lvl="0" indent="0" algn="ctr" rtl="0">
                        <a:lnSpc>
                          <a:spcPct val="100000"/>
                        </a:lnSpc>
                        <a:spcBef>
                          <a:spcPts val="0"/>
                        </a:spcBef>
                        <a:spcAft>
                          <a:spcPts val="0"/>
                        </a:spcAft>
                        <a:buNone/>
                      </a:pPr>
                      <a:r>
                        <a:rPr lang="en-US" sz="1800" u="none" strike="noStrike" cap="none">
                          <a:latin typeface="Cambria"/>
                          <a:ea typeface="Cambria"/>
                          <a:cs typeface="Cambria"/>
                          <a:sym typeface="Cambria"/>
                        </a:rPr>
                        <a:t>95%</a:t>
                      </a:r>
                      <a:endParaRPr sz="18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56514" lvl="0" indent="0" algn="ctr" rtl="0">
                        <a:lnSpc>
                          <a:spcPct val="100000"/>
                        </a:lnSpc>
                        <a:spcBef>
                          <a:spcPts val="0"/>
                        </a:spcBef>
                        <a:spcAft>
                          <a:spcPts val="0"/>
                        </a:spcAft>
                        <a:buNone/>
                      </a:pPr>
                      <a:r>
                        <a:rPr lang="en-US" sz="1800" u="none" strike="noStrike" cap="none">
                          <a:latin typeface="Cambria"/>
                          <a:ea typeface="Cambria"/>
                          <a:cs typeface="Cambria"/>
                          <a:sym typeface="Cambria"/>
                        </a:rPr>
                        <a:t>90%</a:t>
                      </a:r>
                      <a:endParaRPr sz="18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300" u="none" strike="noStrike" cap="none">
                        <a:latin typeface="Times New Roman"/>
                        <a:ea typeface="Times New Roman"/>
                        <a:cs typeface="Times New Roman"/>
                        <a:sym typeface="Times New Roman"/>
                      </a:endParaRPr>
                    </a:p>
                  </a:txBody>
                  <a:tcPr marL="0" marR="0" marT="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80225">
                <a:tc>
                  <a:txBody>
                    <a:bodyPr/>
                    <a:lstStyle/>
                    <a:p>
                      <a:pPr marL="0" marR="0" lvl="0" indent="0" algn="ctr" rtl="0">
                        <a:lnSpc>
                          <a:spcPct val="100000"/>
                        </a:lnSpc>
                        <a:spcBef>
                          <a:spcPts val="0"/>
                        </a:spcBef>
                        <a:spcAft>
                          <a:spcPts val="0"/>
                        </a:spcAft>
                        <a:buNone/>
                      </a:pPr>
                      <a:r>
                        <a:rPr lang="en-US" sz="1800" u="none" strike="noStrike" cap="none">
                          <a:latin typeface="Cambria"/>
                          <a:ea typeface="Cambria"/>
                          <a:cs typeface="Cambria"/>
                          <a:sym typeface="Cambria"/>
                        </a:rPr>
                        <a:t>B</a:t>
                      </a:r>
                      <a:endParaRPr sz="18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solidFill>
                      <a:srgbClr val="7DD0DA"/>
                    </a:solidFill>
                  </a:tcPr>
                </a:tc>
                <a:tc>
                  <a:txBody>
                    <a:bodyPr/>
                    <a:lstStyle/>
                    <a:p>
                      <a:pPr marL="0" marR="57150" lvl="0" indent="0" algn="ctr" rtl="0">
                        <a:lnSpc>
                          <a:spcPct val="100000"/>
                        </a:lnSpc>
                        <a:spcBef>
                          <a:spcPts val="0"/>
                        </a:spcBef>
                        <a:spcAft>
                          <a:spcPts val="0"/>
                        </a:spcAft>
                        <a:buNone/>
                      </a:pPr>
                      <a:r>
                        <a:rPr lang="en-US" sz="1800" u="none" strike="noStrike" cap="none">
                          <a:latin typeface="Cambria"/>
                          <a:ea typeface="Cambria"/>
                          <a:cs typeface="Cambria"/>
                          <a:sym typeface="Cambria"/>
                        </a:rPr>
                        <a:t>98%</a:t>
                      </a:r>
                      <a:endParaRPr sz="18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solidFill>
                      <a:srgbClr val="BDD7EE"/>
                    </a:solidFill>
                  </a:tcPr>
                </a:tc>
                <a:tc>
                  <a:txBody>
                    <a:bodyPr/>
                    <a:lstStyle/>
                    <a:p>
                      <a:pPr marL="0" marR="57150" lvl="0" indent="0" algn="ctr" rtl="0">
                        <a:lnSpc>
                          <a:spcPct val="100000"/>
                        </a:lnSpc>
                        <a:spcBef>
                          <a:spcPts val="0"/>
                        </a:spcBef>
                        <a:spcAft>
                          <a:spcPts val="0"/>
                        </a:spcAft>
                        <a:buNone/>
                      </a:pPr>
                      <a:r>
                        <a:rPr lang="en-US" sz="1800" u="none" strike="noStrike" cap="none">
                          <a:latin typeface="Cambria"/>
                          <a:ea typeface="Cambria"/>
                          <a:cs typeface="Cambria"/>
                          <a:sym typeface="Cambria"/>
                        </a:rPr>
                        <a:t>85%</a:t>
                      </a:r>
                      <a:endParaRPr sz="18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solidFill>
                      <a:srgbClr val="BDD7EE"/>
                    </a:solidFill>
                  </a:tcPr>
                </a:tc>
                <a:tc>
                  <a:txBody>
                    <a:bodyPr/>
                    <a:lstStyle/>
                    <a:p>
                      <a:pPr marL="0" marR="0" lvl="0" indent="0" algn="l" rtl="0">
                        <a:lnSpc>
                          <a:spcPct val="100000"/>
                        </a:lnSpc>
                        <a:spcBef>
                          <a:spcPts val="0"/>
                        </a:spcBef>
                        <a:spcAft>
                          <a:spcPts val="0"/>
                        </a:spcAft>
                        <a:buNone/>
                      </a:pPr>
                      <a:endParaRPr sz="2300" u="none" strike="noStrike" cap="none">
                        <a:latin typeface="Times New Roman"/>
                        <a:ea typeface="Times New Roman"/>
                        <a:cs typeface="Times New Roman"/>
                        <a:sym typeface="Times New Roman"/>
                      </a:endParaRPr>
                    </a:p>
                  </a:txBody>
                  <a:tcPr marL="0" marR="0" marT="0" marB="0">
                    <a:lnT w="12700" cap="flat" cmpd="sng">
                      <a:solidFill>
                        <a:srgbClr val="FFFFFF"/>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pic>
        <p:nvPicPr>
          <p:cNvPr id="111" name="Google Shape;111;p7"/>
          <p:cNvPicPr preferRelativeResize="0"/>
          <p:nvPr/>
        </p:nvPicPr>
        <p:blipFill rotWithShape="1">
          <a:blip r:embed="rId8">
            <a:alphaModFix/>
          </a:blip>
          <a:srcRect/>
          <a:stretch/>
        </p:blipFill>
        <p:spPr>
          <a:xfrm>
            <a:off x="5256130" y="1029726"/>
            <a:ext cx="6779165" cy="3646016"/>
          </a:xfrm>
          <a:prstGeom prst="rect">
            <a:avLst/>
          </a:prstGeom>
          <a:noFill/>
          <a:ln>
            <a:noFill/>
          </a:ln>
        </p:spPr>
      </p:pic>
      <p:pic>
        <p:nvPicPr>
          <p:cNvPr id="112" name="Google Shape;112;p7"/>
          <p:cNvPicPr preferRelativeResize="0"/>
          <p:nvPr/>
        </p:nvPicPr>
        <p:blipFill rotWithShape="1">
          <a:blip r:embed="rId9">
            <a:alphaModFix/>
          </a:blip>
          <a:srcRect/>
          <a:stretch/>
        </p:blipFill>
        <p:spPr>
          <a:xfrm>
            <a:off x="4783075" y="4648034"/>
            <a:ext cx="7500567" cy="2209965"/>
          </a:xfrm>
          <a:prstGeom prst="rect">
            <a:avLst/>
          </a:prstGeom>
          <a:noFill/>
          <a:ln>
            <a:noFill/>
          </a:ln>
        </p:spPr>
      </p:pic>
      <p:pic>
        <p:nvPicPr>
          <p:cNvPr id="113" name="Google Shape;113;p7"/>
          <p:cNvPicPr preferRelativeResize="0"/>
          <p:nvPr/>
        </p:nvPicPr>
        <p:blipFill>
          <a:blip r:embed="rId10">
            <a:alphaModFix/>
          </a:blip>
          <a:stretch>
            <a:fillRect/>
          </a:stretch>
        </p:blipFill>
        <p:spPr>
          <a:xfrm>
            <a:off x="10734473" y="0"/>
            <a:ext cx="1448025" cy="7964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61620" y="139700"/>
            <a:ext cx="445389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j-lt"/>
                <a:ea typeface="Cambria"/>
                <a:cs typeface="Cambria"/>
                <a:sym typeface="Cambria"/>
              </a:rPr>
              <a:t>Another example</a:t>
            </a:r>
            <a:endParaRPr sz="4400" dirty="0">
              <a:latin typeface="+mj-lt"/>
              <a:ea typeface="Cambria"/>
              <a:cs typeface="Cambria"/>
              <a:sym typeface="Cambria"/>
            </a:endParaRPr>
          </a:p>
        </p:txBody>
      </p:sp>
      <p:sp>
        <p:nvSpPr>
          <p:cNvPr id="119" name="Google Shape;119;p8"/>
          <p:cNvSpPr txBox="1"/>
          <p:nvPr/>
        </p:nvSpPr>
        <p:spPr>
          <a:xfrm>
            <a:off x="9819754" y="2039630"/>
            <a:ext cx="1157605" cy="367030"/>
          </a:xfrm>
          <a:prstGeom prst="rect">
            <a:avLst/>
          </a:prstGeom>
          <a:noFill/>
          <a:ln>
            <a:noFill/>
          </a:ln>
        </p:spPr>
        <p:txBody>
          <a:bodyPr spcFirstLastPara="1" wrap="square" lIns="0" tIns="0" rIns="0" bIns="0" anchor="t" anchorCtr="0">
            <a:spAutoFit/>
          </a:bodyPr>
          <a:lstStyle/>
          <a:p>
            <a:pPr marL="0" lvl="0" indent="0" algn="l" rtl="0">
              <a:lnSpc>
                <a:spcPct val="118541"/>
              </a:lnSpc>
              <a:spcBef>
                <a:spcPts val="0"/>
              </a:spcBef>
              <a:spcAft>
                <a:spcPts val="0"/>
              </a:spcAft>
              <a:buNone/>
            </a:pPr>
            <a:r>
              <a:rPr lang="en-US" sz="2400">
                <a:solidFill>
                  <a:srgbClr val="FFFFFF"/>
                </a:solidFill>
                <a:latin typeface="Cambria"/>
                <a:ea typeface="Cambria"/>
                <a:cs typeface="Cambria"/>
                <a:sym typeface="Cambria"/>
              </a:rPr>
              <a:t>Average</a:t>
            </a:r>
            <a:endParaRPr sz="2400">
              <a:latin typeface="Cambria"/>
              <a:ea typeface="Cambria"/>
              <a:cs typeface="Cambria"/>
              <a:sym typeface="Cambria"/>
            </a:endParaRPr>
          </a:p>
        </p:txBody>
      </p:sp>
      <p:graphicFrame>
        <p:nvGraphicFramePr>
          <p:cNvPr id="120" name="Google Shape;120;p8"/>
          <p:cNvGraphicFramePr/>
          <p:nvPr/>
        </p:nvGraphicFramePr>
        <p:xfrm>
          <a:off x="972019" y="1989582"/>
          <a:ext cx="10279375" cy="3236000"/>
        </p:xfrm>
        <a:graphic>
          <a:graphicData uri="http://schemas.openxmlformats.org/drawingml/2006/table">
            <a:tbl>
              <a:tblPr firstRow="1" bandRow="1">
                <a:noFill/>
                <a:tableStyleId>{C2BBDB4E-7964-4506-A38D-09141DB8FDC6}</a:tableStyleId>
              </a:tblPr>
              <a:tblGrid>
                <a:gridCol w="1713875">
                  <a:extLst>
                    <a:ext uri="{9D8B030D-6E8A-4147-A177-3AD203B41FA5}">
                      <a16:colId xmlns:a16="http://schemas.microsoft.com/office/drawing/2014/main" val="20000"/>
                    </a:ext>
                  </a:extLst>
                </a:gridCol>
                <a:gridCol w="1609725">
                  <a:extLst>
                    <a:ext uri="{9D8B030D-6E8A-4147-A177-3AD203B41FA5}">
                      <a16:colId xmlns:a16="http://schemas.microsoft.com/office/drawing/2014/main" val="20001"/>
                    </a:ext>
                  </a:extLst>
                </a:gridCol>
                <a:gridCol w="1845300">
                  <a:extLst>
                    <a:ext uri="{9D8B030D-6E8A-4147-A177-3AD203B41FA5}">
                      <a16:colId xmlns:a16="http://schemas.microsoft.com/office/drawing/2014/main" val="20002"/>
                    </a:ext>
                  </a:extLst>
                </a:gridCol>
                <a:gridCol w="1667500">
                  <a:extLst>
                    <a:ext uri="{9D8B030D-6E8A-4147-A177-3AD203B41FA5}">
                      <a16:colId xmlns:a16="http://schemas.microsoft.com/office/drawing/2014/main" val="20003"/>
                    </a:ext>
                  </a:extLst>
                </a:gridCol>
                <a:gridCol w="1717050">
                  <a:extLst>
                    <a:ext uri="{9D8B030D-6E8A-4147-A177-3AD203B41FA5}">
                      <a16:colId xmlns:a16="http://schemas.microsoft.com/office/drawing/2014/main" val="20004"/>
                    </a:ext>
                  </a:extLst>
                </a:gridCol>
                <a:gridCol w="1725925">
                  <a:extLst>
                    <a:ext uri="{9D8B030D-6E8A-4147-A177-3AD203B41FA5}">
                      <a16:colId xmlns:a16="http://schemas.microsoft.com/office/drawing/2014/main" val="20005"/>
                    </a:ext>
                  </a:extLst>
                </a:gridCol>
              </a:tblGrid>
              <a:tr h="462925">
                <a:tc>
                  <a:txBody>
                    <a:bodyPr/>
                    <a:lstStyle/>
                    <a:p>
                      <a:pPr marL="0" marR="0" lvl="0" indent="0" algn="ctr" rtl="0">
                        <a:lnSpc>
                          <a:spcPct val="100000"/>
                        </a:lnSpc>
                        <a:spcBef>
                          <a:spcPts val="0"/>
                        </a:spcBef>
                        <a:spcAft>
                          <a:spcPts val="0"/>
                        </a:spcAft>
                        <a:buNone/>
                      </a:pPr>
                      <a:r>
                        <a:rPr lang="en-US" sz="2400" u="none" strike="noStrike" cap="none">
                          <a:solidFill>
                            <a:srgbClr val="FFFFFF"/>
                          </a:solidFill>
                          <a:latin typeface="Cambria"/>
                          <a:ea typeface="Cambria"/>
                          <a:cs typeface="Cambria"/>
                          <a:sym typeface="Cambria"/>
                        </a:rPr>
                        <a:t>Algorithm</a:t>
                      </a:r>
                      <a:endParaRPr sz="2400" u="none" strike="noStrike" cap="none">
                        <a:latin typeface="Cambria"/>
                        <a:ea typeface="Cambria"/>
                        <a:cs typeface="Cambria"/>
                        <a:sym typeface="Cambria"/>
                      </a:endParaRPr>
                    </a:p>
                  </a:txBody>
                  <a:tcPr marL="0" marR="0" marT="45725" marB="0">
                    <a:lnB w="12700" cap="flat" cmpd="sng">
                      <a:solidFill>
                        <a:srgbClr val="FFFFFF"/>
                      </a:solidFill>
                      <a:prstDash val="solid"/>
                      <a:round/>
                      <a:headEnd type="none" w="sm" len="sm"/>
                      <a:tailEnd type="none" w="sm" len="sm"/>
                    </a:lnB>
                    <a:solidFill>
                      <a:srgbClr val="00B0F0"/>
                    </a:solidFill>
                  </a:tcPr>
                </a:tc>
                <a:tc>
                  <a:txBody>
                    <a:bodyPr/>
                    <a:lstStyle/>
                    <a:p>
                      <a:pPr marL="0" marR="525780" lvl="0" indent="0" algn="r" rtl="0">
                        <a:lnSpc>
                          <a:spcPct val="100000"/>
                        </a:lnSpc>
                        <a:spcBef>
                          <a:spcPts val="0"/>
                        </a:spcBef>
                        <a:spcAft>
                          <a:spcPts val="0"/>
                        </a:spcAft>
                        <a:buNone/>
                      </a:pPr>
                      <a:r>
                        <a:rPr lang="en-US" sz="2400" u="none" strike="noStrike" cap="none">
                          <a:solidFill>
                            <a:srgbClr val="FFFFFF"/>
                          </a:solidFill>
                          <a:latin typeface="Cambria"/>
                          <a:ea typeface="Cambria"/>
                          <a:cs typeface="Cambria"/>
                          <a:sym typeface="Cambria"/>
                        </a:rPr>
                        <a:t>US</a:t>
                      </a:r>
                      <a:endParaRPr sz="2400" u="none" strike="noStrike" cap="none">
                        <a:latin typeface="Cambria"/>
                        <a:ea typeface="Cambria"/>
                        <a:cs typeface="Cambria"/>
                        <a:sym typeface="Cambria"/>
                      </a:endParaRPr>
                    </a:p>
                  </a:txBody>
                  <a:tcPr marL="0" marR="0" marT="45725" marB="0">
                    <a:lnB w="12700" cap="flat" cmpd="sng">
                      <a:solidFill>
                        <a:srgbClr val="FFFFFF"/>
                      </a:solidFill>
                      <a:prstDash val="solid"/>
                      <a:round/>
                      <a:headEnd type="none" w="sm" len="sm"/>
                      <a:tailEnd type="none" w="sm" len="sm"/>
                    </a:lnB>
                    <a:solidFill>
                      <a:srgbClr val="00B0F0"/>
                    </a:solidFill>
                  </a:tcPr>
                </a:tc>
                <a:tc>
                  <a:txBody>
                    <a:bodyPr/>
                    <a:lstStyle/>
                    <a:p>
                      <a:pPr marL="76835" marR="0" lvl="0" indent="0" algn="ctr" rtl="0">
                        <a:lnSpc>
                          <a:spcPct val="100000"/>
                        </a:lnSpc>
                        <a:spcBef>
                          <a:spcPts val="0"/>
                        </a:spcBef>
                        <a:spcAft>
                          <a:spcPts val="0"/>
                        </a:spcAft>
                        <a:buNone/>
                      </a:pPr>
                      <a:r>
                        <a:rPr lang="en-US" sz="2400" u="none" strike="noStrike" cap="none">
                          <a:solidFill>
                            <a:srgbClr val="FFFFFF"/>
                          </a:solidFill>
                          <a:latin typeface="Cambria"/>
                          <a:ea typeface="Cambria"/>
                          <a:cs typeface="Cambria"/>
                          <a:sym typeface="Cambria"/>
                        </a:rPr>
                        <a:t>China</a:t>
                      </a:r>
                      <a:endParaRPr sz="2400" u="none" strike="noStrike" cap="none">
                        <a:latin typeface="Cambria"/>
                        <a:ea typeface="Cambria"/>
                        <a:cs typeface="Cambria"/>
                        <a:sym typeface="Cambria"/>
                      </a:endParaRPr>
                    </a:p>
                  </a:txBody>
                  <a:tcPr marL="0" marR="0" marT="45725" marB="0">
                    <a:lnB w="12700" cap="flat" cmpd="sng">
                      <a:solidFill>
                        <a:srgbClr val="FFFFFF"/>
                      </a:solidFill>
                      <a:prstDash val="solid"/>
                      <a:round/>
                      <a:headEnd type="none" w="sm" len="sm"/>
                      <a:tailEnd type="none" w="sm" len="sm"/>
                    </a:lnB>
                    <a:solidFill>
                      <a:srgbClr val="00B0F0"/>
                    </a:solidFill>
                  </a:tcPr>
                </a:tc>
                <a:tc>
                  <a:txBody>
                    <a:bodyPr/>
                    <a:lstStyle/>
                    <a:p>
                      <a:pPr marL="0" marR="0" lvl="0" indent="0" algn="ctr" rtl="0">
                        <a:lnSpc>
                          <a:spcPct val="100000"/>
                        </a:lnSpc>
                        <a:spcBef>
                          <a:spcPts val="0"/>
                        </a:spcBef>
                        <a:spcAft>
                          <a:spcPts val="0"/>
                        </a:spcAft>
                        <a:buNone/>
                      </a:pPr>
                      <a:r>
                        <a:rPr lang="en-US" sz="2400" u="none" strike="noStrike" cap="none">
                          <a:solidFill>
                            <a:srgbClr val="FFFFFF"/>
                          </a:solidFill>
                          <a:latin typeface="Cambria"/>
                          <a:ea typeface="Cambria"/>
                          <a:cs typeface="Cambria"/>
                          <a:sym typeface="Cambria"/>
                        </a:rPr>
                        <a:t>India</a:t>
                      </a:r>
                      <a:endParaRPr sz="2400" u="none" strike="noStrike" cap="none">
                        <a:latin typeface="Cambria"/>
                        <a:ea typeface="Cambria"/>
                        <a:cs typeface="Cambria"/>
                        <a:sym typeface="Cambria"/>
                      </a:endParaRPr>
                    </a:p>
                  </a:txBody>
                  <a:tcPr marL="0" marR="0" marT="45725" marB="0">
                    <a:lnB w="12700" cap="flat" cmpd="sng">
                      <a:solidFill>
                        <a:srgbClr val="FFFFFF"/>
                      </a:solidFill>
                      <a:prstDash val="solid"/>
                      <a:round/>
                      <a:headEnd type="none" w="sm" len="sm"/>
                      <a:tailEnd type="none" w="sm" len="sm"/>
                    </a:lnB>
                    <a:solidFill>
                      <a:srgbClr val="00B0F0"/>
                    </a:solidFill>
                  </a:tcPr>
                </a:tc>
                <a:tc>
                  <a:txBody>
                    <a:bodyPr/>
                    <a:lstStyle/>
                    <a:p>
                      <a:pPr marL="37465" marR="0" lvl="0" indent="0" algn="ctr" rtl="0">
                        <a:lnSpc>
                          <a:spcPct val="100000"/>
                        </a:lnSpc>
                        <a:spcBef>
                          <a:spcPts val="0"/>
                        </a:spcBef>
                        <a:spcAft>
                          <a:spcPts val="0"/>
                        </a:spcAft>
                        <a:buNone/>
                      </a:pPr>
                      <a:r>
                        <a:rPr lang="en-US" sz="2400" u="none" strike="noStrike" cap="none">
                          <a:solidFill>
                            <a:srgbClr val="FFFFFF"/>
                          </a:solidFill>
                          <a:latin typeface="Cambria"/>
                          <a:ea typeface="Cambria"/>
                          <a:cs typeface="Cambria"/>
                          <a:sym typeface="Cambria"/>
                        </a:rPr>
                        <a:t>Other</a:t>
                      </a:r>
                      <a:endParaRPr sz="2400" u="none" strike="noStrike" cap="none">
                        <a:latin typeface="Cambria"/>
                        <a:ea typeface="Cambria"/>
                        <a:cs typeface="Cambria"/>
                        <a:sym typeface="Cambria"/>
                      </a:endParaRPr>
                    </a:p>
                  </a:txBody>
                  <a:tcPr marL="0" marR="0" marT="45725" marB="0">
                    <a:lnB w="12700" cap="flat" cmpd="sng">
                      <a:solidFill>
                        <a:srgbClr val="FFFFFF"/>
                      </a:solidFill>
                      <a:prstDash val="solid"/>
                      <a:round/>
                      <a:headEnd type="none" w="sm" len="sm"/>
                      <a:tailEnd type="none" w="sm" len="sm"/>
                    </a:lnB>
                    <a:solidFill>
                      <a:srgbClr val="00B0F0"/>
                    </a:solidFill>
                  </a:tcPr>
                </a:tc>
                <a:tc>
                  <a:txBody>
                    <a:bodyPr/>
                    <a:lstStyle/>
                    <a:p>
                      <a:pPr marL="0" marR="0" lvl="0" indent="0" algn="l" rtl="0">
                        <a:lnSpc>
                          <a:spcPct val="100000"/>
                        </a:lnSpc>
                        <a:spcBef>
                          <a:spcPts val="0"/>
                        </a:spcBef>
                        <a:spcAft>
                          <a:spcPts val="0"/>
                        </a:spcAft>
                        <a:buNone/>
                      </a:pPr>
                      <a:endParaRPr sz="2600" u="none" strike="noStrike" cap="none">
                        <a:latin typeface="Times New Roman"/>
                        <a:ea typeface="Times New Roman"/>
                        <a:cs typeface="Times New Roman"/>
                        <a:sym typeface="Times New Roman"/>
                      </a:endParaRPr>
                    </a:p>
                  </a:txBody>
                  <a:tcPr marL="0" marR="0" marT="0" marB="0">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71175">
                <a:tc>
                  <a:txBody>
                    <a:bodyPr/>
                    <a:lstStyle/>
                    <a:p>
                      <a:pPr marL="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A</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532130" lvl="0" indent="0" algn="r" rtl="0">
                        <a:lnSpc>
                          <a:spcPct val="100000"/>
                        </a:lnSpc>
                        <a:spcBef>
                          <a:spcPts val="0"/>
                        </a:spcBef>
                        <a:spcAft>
                          <a:spcPts val="0"/>
                        </a:spcAft>
                        <a:buNone/>
                      </a:pPr>
                      <a:r>
                        <a:rPr lang="en-US" sz="2400" u="none" strike="noStrike" cap="none">
                          <a:latin typeface="Cambria"/>
                          <a:ea typeface="Cambria"/>
                          <a:cs typeface="Cambria"/>
                          <a:sym typeface="Cambria"/>
                        </a:rPr>
                        <a:t>3%</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7874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7%</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5%</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37465"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9%</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600" u="none" strike="noStrike" cap="none">
                        <a:latin typeface="Times New Roman"/>
                        <a:ea typeface="Times New Roman"/>
                        <a:cs typeface="Times New Roman"/>
                        <a:sym typeface="Times New Roman"/>
                      </a:endParaRPr>
                    </a:p>
                  </a:txBody>
                  <a:tcPr marL="0" marR="0" marT="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71175">
                <a:tc>
                  <a:txBody>
                    <a:bodyPr/>
                    <a:lstStyle/>
                    <a:p>
                      <a:pPr marL="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B</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531495" lvl="0" indent="0" algn="r" rtl="0">
                        <a:lnSpc>
                          <a:spcPct val="100000"/>
                        </a:lnSpc>
                        <a:spcBef>
                          <a:spcPts val="0"/>
                        </a:spcBef>
                        <a:spcAft>
                          <a:spcPts val="0"/>
                        </a:spcAft>
                        <a:buNone/>
                      </a:pPr>
                      <a:r>
                        <a:rPr lang="en-US" sz="2400" u="none" strike="noStrike" cap="none">
                          <a:latin typeface="Cambria"/>
                          <a:ea typeface="Cambria"/>
                          <a:cs typeface="Cambria"/>
                          <a:sym typeface="Cambria"/>
                        </a:rPr>
                        <a:t>5%</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7874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6%</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5%</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3810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10%</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0" marR="0" lvl="0" indent="0" algn="l" rtl="0">
                        <a:lnSpc>
                          <a:spcPct val="100000"/>
                        </a:lnSpc>
                        <a:spcBef>
                          <a:spcPts val="0"/>
                        </a:spcBef>
                        <a:spcAft>
                          <a:spcPts val="0"/>
                        </a:spcAft>
                        <a:buNone/>
                      </a:pPr>
                      <a:endParaRPr sz="2600" u="none" strike="noStrike" cap="none">
                        <a:latin typeface="Times New Roman"/>
                        <a:ea typeface="Times New Roman"/>
                        <a:cs typeface="Times New Roman"/>
                        <a:sym typeface="Times New Roman"/>
                      </a:endParaRPr>
                    </a:p>
                  </a:txBody>
                  <a:tcPr marL="0" marR="0" marT="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59750">
                <a:tc>
                  <a:txBody>
                    <a:bodyPr/>
                    <a:lstStyle/>
                    <a:p>
                      <a:pPr marL="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C</a:t>
                      </a:r>
                      <a:endParaRPr sz="2400" u="none" strike="noStrike" cap="none">
                        <a:latin typeface="Cambria"/>
                        <a:ea typeface="Cambria"/>
                        <a:cs typeface="Cambria"/>
                        <a:sym typeface="Cambria"/>
                      </a:endParaRPr>
                    </a:p>
                  </a:txBody>
                  <a:tcPr marL="0" marR="0" marT="482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532130" lvl="0" indent="0" algn="r" rtl="0">
                        <a:lnSpc>
                          <a:spcPct val="100000"/>
                        </a:lnSpc>
                        <a:spcBef>
                          <a:spcPts val="0"/>
                        </a:spcBef>
                        <a:spcAft>
                          <a:spcPts val="0"/>
                        </a:spcAft>
                        <a:buNone/>
                      </a:pPr>
                      <a:r>
                        <a:rPr lang="en-US" sz="2400" u="none" strike="noStrike" cap="none">
                          <a:latin typeface="Cambria"/>
                          <a:ea typeface="Cambria"/>
                          <a:cs typeface="Cambria"/>
                          <a:sym typeface="Cambria"/>
                        </a:rPr>
                        <a:t>2%</a:t>
                      </a:r>
                      <a:endParaRPr sz="2400" u="none" strike="noStrike" cap="none">
                        <a:latin typeface="Cambria"/>
                        <a:ea typeface="Cambria"/>
                        <a:cs typeface="Cambria"/>
                        <a:sym typeface="Cambria"/>
                      </a:endParaRPr>
                    </a:p>
                  </a:txBody>
                  <a:tcPr marL="0" marR="0" marT="482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78105"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3%</a:t>
                      </a:r>
                      <a:endParaRPr sz="2400" u="none" strike="noStrike" cap="none">
                        <a:latin typeface="Cambria"/>
                        <a:ea typeface="Cambria"/>
                        <a:cs typeface="Cambria"/>
                        <a:sym typeface="Cambria"/>
                      </a:endParaRPr>
                    </a:p>
                  </a:txBody>
                  <a:tcPr marL="0" marR="0" marT="482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4%</a:t>
                      </a:r>
                      <a:endParaRPr sz="2400" u="none" strike="noStrike" cap="none">
                        <a:latin typeface="Cambria"/>
                        <a:ea typeface="Cambria"/>
                        <a:cs typeface="Cambria"/>
                        <a:sym typeface="Cambria"/>
                      </a:endParaRPr>
                    </a:p>
                  </a:txBody>
                  <a:tcPr marL="0" marR="0" marT="482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37465"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5%</a:t>
                      </a:r>
                      <a:endParaRPr sz="2400" u="none" strike="noStrike" cap="none">
                        <a:latin typeface="Cambria"/>
                        <a:ea typeface="Cambria"/>
                        <a:cs typeface="Cambria"/>
                        <a:sym typeface="Cambria"/>
                      </a:endParaRPr>
                    </a:p>
                  </a:txBody>
                  <a:tcPr marL="0" marR="0" marT="482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600" u="none" strike="noStrike" cap="none">
                        <a:latin typeface="Times New Roman"/>
                        <a:ea typeface="Times New Roman"/>
                        <a:cs typeface="Times New Roman"/>
                        <a:sym typeface="Times New Roman"/>
                      </a:endParaRPr>
                    </a:p>
                  </a:txBody>
                  <a:tcPr marL="0" marR="0" marT="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56575">
                <a:tc>
                  <a:txBody>
                    <a:bodyPr/>
                    <a:lstStyle/>
                    <a:p>
                      <a:pPr marL="635"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D</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532130" lvl="0" indent="0" algn="r" rtl="0">
                        <a:lnSpc>
                          <a:spcPct val="100000"/>
                        </a:lnSpc>
                        <a:spcBef>
                          <a:spcPts val="0"/>
                        </a:spcBef>
                        <a:spcAft>
                          <a:spcPts val="0"/>
                        </a:spcAft>
                        <a:buNone/>
                      </a:pPr>
                      <a:r>
                        <a:rPr lang="en-US" sz="2400" u="none" strike="noStrike" cap="none">
                          <a:latin typeface="Cambria"/>
                          <a:ea typeface="Cambria"/>
                          <a:cs typeface="Cambria"/>
                          <a:sym typeface="Cambria"/>
                        </a:rPr>
                        <a:t>5%</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7874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8%</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7%</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3810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2%</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0" marR="0" lvl="0" indent="0" algn="l" rtl="0">
                        <a:lnSpc>
                          <a:spcPct val="100000"/>
                        </a:lnSpc>
                        <a:spcBef>
                          <a:spcPts val="0"/>
                        </a:spcBef>
                        <a:spcAft>
                          <a:spcPts val="0"/>
                        </a:spcAft>
                        <a:buNone/>
                      </a:pPr>
                      <a:endParaRPr sz="2600" u="none" strike="noStrike" cap="none">
                        <a:latin typeface="Times New Roman"/>
                        <a:ea typeface="Times New Roman"/>
                        <a:cs typeface="Times New Roman"/>
                        <a:sym typeface="Times New Roman"/>
                      </a:endParaRPr>
                    </a:p>
                  </a:txBody>
                  <a:tcPr marL="0" marR="0" marT="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456575">
                <a:tc>
                  <a:txBody>
                    <a:bodyPr/>
                    <a:lstStyle/>
                    <a:p>
                      <a:pPr marL="635"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E</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531495" lvl="0" indent="0" algn="r" rtl="0">
                        <a:lnSpc>
                          <a:spcPct val="100000"/>
                        </a:lnSpc>
                        <a:spcBef>
                          <a:spcPts val="0"/>
                        </a:spcBef>
                        <a:spcAft>
                          <a:spcPts val="0"/>
                        </a:spcAft>
                        <a:buNone/>
                      </a:pPr>
                      <a:r>
                        <a:rPr lang="en-US" sz="2400" u="none" strike="noStrike" cap="none">
                          <a:latin typeface="Cambria"/>
                          <a:ea typeface="Cambria"/>
                          <a:cs typeface="Cambria"/>
                          <a:sym typeface="Cambria"/>
                        </a:rPr>
                        <a:t>4%</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79375"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5%</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2%</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38735"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4%</a:t>
                      </a:r>
                      <a:endParaRPr sz="2400" u="none" strike="noStrike" cap="none">
                        <a:latin typeface="Cambria"/>
                        <a:ea typeface="Cambria"/>
                        <a:cs typeface="Cambria"/>
                        <a:sym typeface="Cambria"/>
                      </a:endParaRPr>
                    </a:p>
                  </a:txBody>
                  <a:tcPr marL="0" marR="0" marT="45725"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2600" u="none" strike="noStrike" cap="none">
                        <a:latin typeface="Times New Roman"/>
                        <a:ea typeface="Times New Roman"/>
                        <a:cs typeface="Times New Roman"/>
                        <a:sym typeface="Times New Roman"/>
                      </a:endParaRPr>
                    </a:p>
                  </a:txBody>
                  <a:tcPr marL="0" marR="0" marT="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457825">
                <a:tc>
                  <a:txBody>
                    <a:bodyPr/>
                    <a:lstStyle/>
                    <a:p>
                      <a:pPr marL="127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F</a:t>
                      </a:r>
                      <a:endParaRPr sz="2400" u="none" strike="noStrike" cap="none">
                        <a:latin typeface="Cambria"/>
                        <a:ea typeface="Cambria"/>
                        <a:cs typeface="Cambria"/>
                        <a:sym typeface="Cambria"/>
                      </a:endParaRPr>
                    </a:p>
                  </a:txBody>
                  <a:tcPr marL="0" marR="0" marT="46350" marB="0">
                    <a:lnT w="12700" cap="flat" cmpd="sng">
                      <a:solidFill>
                        <a:srgbClr val="FFFFFF"/>
                      </a:solidFill>
                      <a:prstDash val="solid"/>
                      <a:round/>
                      <a:headEnd type="none" w="sm" len="sm"/>
                      <a:tailEnd type="none" w="sm" len="sm"/>
                    </a:lnT>
                    <a:solidFill>
                      <a:srgbClr val="7DD0DA"/>
                    </a:solidFill>
                  </a:tcPr>
                </a:tc>
                <a:tc>
                  <a:txBody>
                    <a:bodyPr/>
                    <a:lstStyle/>
                    <a:p>
                      <a:pPr marL="0" marR="531495" lvl="0" indent="0" algn="r" rtl="0">
                        <a:lnSpc>
                          <a:spcPct val="100000"/>
                        </a:lnSpc>
                        <a:spcBef>
                          <a:spcPts val="0"/>
                        </a:spcBef>
                        <a:spcAft>
                          <a:spcPts val="0"/>
                        </a:spcAft>
                        <a:buNone/>
                      </a:pPr>
                      <a:r>
                        <a:rPr lang="en-US" sz="2400" u="none" strike="noStrike" cap="none">
                          <a:latin typeface="Cambria"/>
                          <a:ea typeface="Cambria"/>
                          <a:cs typeface="Cambria"/>
                          <a:sym typeface="Cambria"/>
                        </a:rPr>
                        <a:t>7%</a:t>
                      </a:r>
                      <a:endParaRPr sz="2400" u="none" strike="noStrike" cap="none">
                        <a:latin typeface="Cambria"/>
                        <a:ea typeface="Cambria"/>
                        <a:cs typeface="Cambria"/>
                        <a:sym typeface="Cambria"/>
                      </a:endParaRPr>
                    </a:p>
                  </a:txBody>
                  <a:tcPr marL="0" marR="0" marT="46350" marB="0">
                    <a:lnT w="12700" cap="flat" cmpd="sng">
                      <a:solidFill>
                        <a:srgbClr val="FFFFFF"/>
                      </a:solidFill>
                      <a:prstDash val="solid"/>
                      <a:round/>
                      <a:headEnd type="none" w="sm" len="sm"/>
                      <a:tailEnd type="none" w="sm" len="sm"/>
                    </a:lnT>
                    <a:solidFill>
                      <a:srgbClr val="BDD7EE"/>
                    </a:solidFill>
                  </a:tcPr>
                </a:tc>
                <a:tc>
                  <a:txBody>
                    <a:bodyPr/>
                    <a:lstStyle/>
                    <a:p>
                      <a:pPr marL="79375"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11%</a:t>
                      </a:r>
                      <a:endParaRPr sz="2400" u="none" strike="noStrike" cap="none">
                        <a:latin typeface="Cambria"/>
                        <a:ea typeface="Cambria"/>
                        <a:cs typeface="Cambria"/>
                        <a:sym typeface="Cambria"/>
                      </a:endParaRPr>
                    </a:p>
                  </a:txBody>
                  <a:tcPr marL="0" marR="0" marT="46350" marB="0">
                    <a:lnT w="12700" cap="flat" cmpd="sng">
                      <a:solidFill>
                        <a:srgbClr val="FFFFFF"/>
                      </a:solidFill>
                      <a:prstDash val="solid"/>
                      <a:round/>
                      <a:headEnd type="none" w="sm" len="sm"/>
                      <a:tailEnd type="none" w="sm" len="sm"/>
                    </a:lnT>
                    <a:solidFill>
                      <a:srgbClr val="BDD7EE"/>
                    </a:solidFill>
                  </a:tcPr>
                </a:tc>
                <a:tc>
                  <a:txBody>
                    <a:bodyPr/>
                    <a:lstStyle/>
                    <a:p>
                      <a:pPr marL="0"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8%</a:t>
                      </a:r>
                      <a:endParaRPr sz="2400" u="none" strike="noStrike" cap="none">
                        <a:latin typeface="Cambria"/>
                        <a:ea typeface="Cambria"/>
                        <a:cs typeface="Cambria"/>
                        <a:sym typeface="Cambria"/>
                      </a:endParaRPr>
                    </a:p>
                  </a:txBody>
                  <a:tcPr marL="0" marR="0" marT="46350" marB="0">
                    <a:lnT w="12700" cap="flat" cmpd="sng">
                      <a:solidFill>
                        <a:srgbClr val="FFFFFF"/>
                      </a:solidFill>
                      <a:prstDash val="solid"/>
                      <a:round/>
                      <a:headEnd type="none" w="sm" len="sm"/>
                      <a:tailEnd type="none" w="sm" len="sm"/>
                    </a:lnT>
                    <a:solidFill>
                      <a:srgbClr val="BDD7EE"/>
                    </a:solidFill>
                  </a:tcPr>
                </a:tc>
                <a:tc>
                  <a:txBody>
                    <a:bodyPr/>
                    <a:lstStyle/>
                    <a:p>
                      <a:pPr marL="38735" marR="0" lvl="0" indent="0" algn="ctr" rtl="0">
                        <a:lnSpc>
                          <a:spcPct val="100000"/>
                        </a:lnSpc>
                        <a:spcBef>
                          <a:spcPts val="0"/>
                        </a:spcBef>
                        <a:spcAft>
                          <a:spcPts val="0"/>
                        </a:spcAft>
                        <a:buNone/>
                      </a:pPr>
                      <a:r>
                        <a:rPr lang="en-US" sz="2400" u="none" strike="noStrike" cap="none">
                          <a:latin typeface="Cambria"/>
                          <a:ea typeface="Cambria"/>
                          <a:cs typeface="Cambria"/>
                          <a:sym typeface="Cambria"/>
                        </a:rPr>
                        <a:t>12%</a:t>
                      </a:r>
                      <a:endParaRPr sz="2400" u="none" strike="noStrike" cap="none">
                        <a:latin typeface="Cambria"/>
                        <a:ea typeface="Cambria"/>
                        <a:cs typeface="Cambria"/>
                        <a:sym typeface="Cambria"/>
                      </a:endParaRPr>
                    </a:p>
                  </a:txBody>
                  <a:tcPr marL="0" marR="0" marT="46350" marB="0">
                    <a:lnT w="12700" cap="flat" cmpd="sng">
                      <a:solidFill>
                        <a:srgbClr val="FFFFFF"/>
                      </a:solidFill>
                      <a:prstDash val="solid"/>
                      <a:round/>
                      <a:headEnd type="none" w="sm" len="sm"/>
                      <a:tailEnd type="none" w="sm" len="sm"/>
                    </a:lnT>
                    <a:solidFill>
                      <a:srgbClr val="BDD7EE"/>
                    </a:solidFill>
                  </a:tcPr>
                </a:tc>
                <a:tc>
                  <a:txBody>
                    <a:bodyPr/>
                    <a:lstStyle/>
                    <a:p>
                      <a:pPr marL="0" marR="0" lvl="0" indent="0" algn="l" rtl="0">
                        <a:lnSpc>
                          <a:spcPct val="100000"/>
                        </a:lnSpc>
                        <a:spcBef>
                          <a:spcPts val="0"/>
                        </a:spcBef>
                        <a:spcAft>
                          <a:spcPts val="0"/>
                        </a:spcAft>
                        <a:buNone/>
                      </a:pPr>
                      <a:endParaRPr sz="2600" u="none" strike="noStrike" cap="none">
                        <a:latin typeface="Times New Roman"/>
                        <a:ea typeface="Times New Roman"/>
                        <a:cs typeface="Times New Roman"/>
                        <a:sym typeface="Times New Roman"/>
                      </a:endParaRPr>
                    </a:p>
                  </a:txBody>
                  <a:tcPr marL="0" marR="0" marT="0" marB="0">
                    <a:lnT w="12700" cap="flat" cmpd="sng">
                      <a:solidFill>
                        <a:srgbClr val="FFFFFF"/>
                      </a:solidFill>
                      <a:prstDash val="solid"/>
                      <a:round/>
                      <a:headEnd type="none" w="sm" len="sm"/>
                      <a:tailEnd type="none" w="sm" len="sm"/>
                    </a:lnT>
                  </a:tcPr>
                </a:tc>
                <a:extLst>
                  <a:ext uri="{0D108BD9-81ED-4DB2-BD59-A6C34878D82A}">
                    <a16:rowId xmlns:a16="http://schemas.microsoft.com/office/drawing/2014/main" val="10006"/>
                  </a:ext>
                </a:extLst>
              </a:tr>
            </a:tbl>
          </a:graphicData>
        </a:graphic>
      </p:graphicFrame>
      <p:grpSp>
        <p:nvGrpSpPr>
          <p:cNvPr id="121" name="Google Shape;121;p8"/>
          <p:cNvGrpSpPr/>
          <p:nvPr/>
        </p:nvGrpSpPr>
        <p:grpSpPr>
          <a:xfrm>
            <a:off x="9524365" y="1508442"/>
            <a:ext cx="1910714" cy="4141470"/>
            <a:chOff x="9524365" y="1508442"/>
            <a:chExt cx="1910714" cy="4141470"/>
          </a:xfrm>
        </p:grpSpPr>
        <p:sp>
          <p:nvSpPr>
            <p:cNvPr id="122" name="Google Shape;122;p8"/>
            <p:cNvSpPr/>
            <p:nvPr/>
          </p:nvSpPr>
          <p:spPr>
            <a:xfrm>
              <a:off x="9524365" y="1508442"/>
              <a:ext cx="1910714" cy="4141470"/>
            </a:xfrm>
            <a:custGeom>
              <a:avLst/>
              <a:gdLst/>
              <a:ahLst/>
              <a:cxnLst/>
              <a:rect l="l" t="t" r="r" b="b"/>
              <a:pathLst>
                <a:path w="1910715" h="4141470" extrusionOk="0">
                  <a:moveTo>
                    <a:pt x="1910435" y="0"/>
                  </a:moveTo>
                  <a:lnTo>
                    <a:pt x="0" y="0"/>
                  </a:lnTo>
                  <a:lnTo>
                    <a:pt x="0" y="4141241"/>
                  </a:lnTo>
                  <a:lnTo>
                    <a:pt x="1910435" y="4141241"/>
                  </a:lnTo>
                  <a:lnTo>
                    <a:pt x="1910435" y="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23" name="Google Shape;123;p8"/>
            <p:cNvSpPr/>
            <p:nvPr/>
          </p:nvSpPr>
          <p:spPr>
            <a:xfrm>
              <a:off x="9524365" y="1508442"/>
              <a:ext cx="1910080" cy="4139565"/>
            </a:xfrm>
            <a:custGeom>
              <a:avLst/>
              <a:gdLst/>
              <a:ahLst/>
              <a:cxnLst/>
              <a:rect l="l" t="t" r="r" b="b"/>
              <a:pathLst>
                <a:path w="1910079" h="4139565" extrusionOk="0">
                  <a:moveTo>
                    <a:pt x="0" y="0"/>
                  </a:moveTo>
                  <a:lnTo>
                    <a:pt x="1909465" y="0"/>
                  </a:lnTo>
                  <a:lnTo>
                    <a:pt x="1909465" y="4139128"/>
                  </a:lnTo>
                  <a:lnTo>
                    <a:pt x="0" y="4139128"/>
                  </a:lnTo>
                  <a:lnTo>
                    <a:pt x="0" y="0"/>
                  </a:lnTo>
                  <a:close/>
                </a:path>
              </a:pathLst>
            </a:custGeom>
            <a:noFill/>
            <a:ln w="126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grpSp>
      <p:pic>
        <p:nvPicPr>
          <p:cNvPr id="124" name="Google Shape;124;p8"/>
          <p:cNvPicPr preferRelativeResize="0"/>
          <p:nvPr/>
        </p:nvPicPr>
        <p:blipFill>
          <a:blip r:embed="rId3">
            <a:alphaModFix/>
          </a:blip>
          <a:stretch>
            <a:fillRect/>
          </a:stretch>
        </p:blipFill>
        <p:spPr>
          <a:xfrm>
            <a:off x="10734473" y="0"/>
            <a:ext cx="1448025" cy="7964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186436" y="121412"/>
            <a:ext cx="9348724" cy="825354"/>
          </a:xfrm>
          <a:prstGeom prst="rect">
            <a:avLst/>
          </a:prstGeom>
          <a:noFill/>
          <a:ln>
            <a:noFill/>
          </a:ln>
        </p:spPr>
        <p:txBody>
          <a:bodyPr spcFirstLastPara="1" wrap="square" lIns="0" tIns="12700" rIns="0" bIns="0" anchor="t" anchorCtr="0">
            <a:spAutoFit/>
          </a:bodyPr>
          <a:lstStyle/>
          <a:p>
            <a:pPr marL="12700" marR="5080" lvl="0" indent="521334" algn="l" rtl="0">
              <a:lnSpc>
                <a:spcPct val="119696"/>
              </a:lnSpc>
              <a:spcBef>
                <a:spcPts val="0"/>
              </a:spcBef>
              <a:spcAft>
                <a:spcPts val="0"/>
              </a:spcAft>
              <a:buNone/>
            </a:pPr>
            <a:r>
              <a:rPr lang="en-US" sz="4400" dirty="0">
                <a:latin typeface="+mj-lt"/>
                <a:ea typeface="Calibri"/>
                <a:cs typeface="Calibri"/>
                <a:sym typeface="Calibri"/>
              </a:rPr>
              <a:t>Single number evaluation metric</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85672" y="1322001"/>
            <a:ext cx="11750294" cy="2923877"/>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It is important to distinguish between optimizing and satisfying metrics. </a:t>
            </a:r>
          </a:p>
          <a:p>
            <a:r>
              <a:rPr lang="en-US" sz="2400"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 Optimizing metrics are metrics that you want to maximize, such as accuracy or F1 score. </a:t>
            </a:r>
          </a:p>
          <a:p>
            <a:r>
              <a:rPr lang="en-US" sz="2000" dirty="0">
                <a:solidFill>
                  <a:schemeClr val="tx1"/>
                </a:solidFill>
                <a:latin typeface="Arial" panose="020B0604020202020204" pitchFamily="34" charset="0"/>
                <a:cs typeface="Arial" panose="020B0604020202020204" pitchFamily="34" charset="0"/>
              </a:rPr>
              <a:t>	- Satisfying metrics are metrics that you want to meet a minimum threshold, such as a 	maximum false positive rate or a minimum recall.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Having a well-defined evaluation metric is crucial for improving the efficiency of machine learning projects, but it is necessary to choose the right metric for the specific problem at hand and to understand the difference between optimizing and satisfying metrics.</a:t>
            </a:r>
          </a:p>
        </p:txBody>
      </p:sp>
    </p:spTree>
    <p:extLst>
      <p:ext uri="{BB962C8B-B14F-4D97-AF65-F5344CB8AC3E}">
        <p14:creationId xmlns:p14="http://schemas.microsoft.com/office/powerpoint/2010/main" val="22473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5050510" y="1838869"/>
            <a:ext cx="6839711" cy="1112612"/>
          </a:xfrm>
          <a:prstGeom prst="rect">
            <a:avLst/>
          </a:prstGeom>
          <a:noFill/>
          <a:ln>
            <a:noFill/>
          </a:ln>
        </p:spPr>
        <p:txBody>
          <a:bodyPr spcFirstLastPara="1" wrap="square" lIns="0" tIns="114300" rIns="0" bIns="0" anchor="t" anchorCtr="0">
            <a:spAutoFit/>
          </a:bodyPr>
          <a:lstStyle/>
          <a:p>
            <a:pPr marL="142875" marR="5080" lvl="0" indent="-130175" algn="l" rtl="0">
              <a:lnSpc>
                <a:spcPct val="108333"/>
              </a:lnSpc>
              <a:spcBef>
                <a:spcPts val="0"/>
              </a:spcBef>
              <a:spcAft>
                <a:spcPts val="0"/>
              </a:spcAft>
              <a:buNone/>
            </a:pPr>
            <a:r>
              <a:rPr lang="en-US" dirty="0">
                <a:latin typeface="+mj-lt"/>
              </a:rPr>
              <a:t>Setting up your goal</a:t>
            </a:r>
            <a:endParaRPr dirty="0">
              <a:latin typeface="+mj-lt"/>
            </a:endParaRPr>
          </a:p>
        </p:txBody>
      </p:sp>
      <p:sp>
        <p:nvSpPr>
          <p:cNvPr id="130" name="Google Shape;130;p9"/>
          <p:cNvSpPr txBox="1"/>
          <p:nvPr/>
        </p:nvSpPr>
        <p:spPr>
          <a:xfrm>
            <a:off x="5667201" y="3642093"/>
            <a:ext cx="5606327" cy="2022590"/>
          </a:xfrm>
          <a:prstGeom prst="rect">
            <a:avLst/>
          </a:prstGeom>
          <a:noFill/>
          <a:ln>
            <a:noFill/>
          </a:ln>
        </p:spPr>
        <p:txBody>
          <a:bodyPr spcFirstLastPara="1" wrap="square" lIns="0" tIns="27925" rIns="0" bIns="0" anchor="t" anchorCtr="0">
            <a:spAutoFit/>
          </a:bodyPr>
          <a:lstStyle/>
          <a:p>
            <a:pPr marL="12700" marR="5080" lvl="0" indent="709295" algn="l" rtl="0">
              <a:lnSpc>
                <a:spcPct val="119696"/>
              </a:lnSpc>
              <a:spcBef>
                <a:spcPts val="0"/>
              </a:spcBef>
              <a:spcAft>
                <a:spcPts val="0"/>
              </a:spcAft>
              <a:buNone/>
            </a:pPr>
            <a:r>
              <a:rPr lang="en-US" sz="5400" dirty="0">
                <a:latin typeface="+mj-lt"/>
                <a:ea typeface="Calibri"/>
                <a:cs typeface="Calibri"/>
                <a:sym typeface="Calibri"/>
              </a:rPr>
              <a:t>Satisficing and optimizing metrics</a:t>
            </a:r>
            <a:endParaRPr sz="5400" dirty="0">
              <a:latin typeface="+mj-lt"/>
              <a:ea typeface="Calibri"/>
              <a:cs typeface="Calibri"/>
              <a:sym typeface="Calibri"/>
            </a:endParaRPr>
          </a:p>
        </p:txBody>
      </p:sp>
      <p:sp>
        <p:nvSpPr>
          <p:cNvPr id="131" name="Google Shape;131;p9"/>
          <p:cNvSpPr/>
          <p:nvPr/>
        </p:nvSpPr>
        <p:spPr>
          <a:xfrm>
            <a:off x="5015966" y="3337267"/>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132" name="Google Shape;132;p9"/>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71856" y="4278"/>
            <a:ext cx="9180576" cy="825354"/>
          </a:xfrm>
          <a:prstGeom prst="rect">
            <a:avLst/>
          </a:prstGeom>
          <a:noFill/>
          <a:ln>
            <a:noFill/>
          </a:ln>
        </p:spPr>
        <p:txBody>
          <a:bodyPr spcFirstLastPara="1" wrap="square" lIns="0" tIns="12700" rIns="0" bIns="0" anchor="t" anchorCtr="0">
            <a:spAutoFit/>
          </a:bodyPr>
          <a:lstStyle/>
          <a:p>
            <a:pPr marL="12700" marR="5080" lvl="0" indent="709295" rtl="0">
              <a:lnSpc>
                <a:spcPct val="119696"/>
              </a:lnSpc>
              <a:spcBef>
                <a:spcPts val="0"/>
              </a:spcBef>
              <a:spcAft>
                <a:spcPts val="0"/>
              </a:spcAft>
              <a:buNone/>
            </a:pPr>
            <a:r>
              <a:rPr lang="en-US" sz="4400" dirty="0">
                <a:latin typeface="+mj-lt"/>
                <a:ea typeface="Calibri"/>
                <a:cs typeface="Calibri"/>
                <a:sym typeface="Calibri"/>
              </a:rPr>
              <a:t>Satisficing and optimizing metrics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20841" y="1225285"/>
            <a:ext cx="11750294"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When it's difficult to combine different concerns into a single evaluation metric, it can be helpful to set up both optimizing and satisficing metrics.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For example, if accuracy and running time are both important in a classification system, accuracy can be the optimizing metric, while running time can be a satisficing metric with a specific threshold.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Similarly, in a wake word detection system, accuracy can be optimized while the number of false positives can be a satisficing metric with a maximum threshold, such as one per 24 hours of operation.</a:t>
            </a:r>
          </a:p>
        </p:txBody>
      </p:sp>
    </p:spTree>
    <p:extLst>
      <p:ext uri="{BB962C8B-B14F-4D97-AF65-F5344CB8AC3E}">
        <p14:creationId xmlns:p14="http://schemas.microsoft.com/office/powerpoint/2010/main" val="3979914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sp>
        <p:nvSpPr>
          <p:cNvPr id="137" name="Google Shape;137;p10"/>
          <p:cNvSpPr txBox="1">
            <a:spLocks noGrp="1"/>
          </p:cNvSpPr>
          <p:nvPr>
            <p:ph type="title"/>
          </p:nvPr>
        </p:nvSpPr>
        <p:spPr>
          <a:xfrm>
            <a:off x="261620" y="139700"/>
            <a:ext cx="890333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j-lt"/>
                <a:ea typeface="Cambria"/>
                <a:cs typeface="Cambria"/>
                <a:sym typeface="Cambria"/>
              </a:rPr>
              <a:t>Another cat classification example</a:t>
            </a:r>
            <a:endParaRPr sz="4400" dirty="0">
              <a:latin typeface="+mj-lt"/>
              <a:ea typeface="Cambria"/>
              <a:cs typeface="Cambria"/>
              <a:sym typeface="Cambria"/>
            </a:endParaRPr>
          </a:p>
        </p:txBody>
      </p:sp>
      <p:graphicFrame>
        <p:nvGraphicFramePr>
          <p:cNvPr id="138" name="Google Shape;138;p10"/>
          <p:cNvGraphicFramePr/>
          <p:nvPr>
            <p:extLst>
              <p:ext uri="{D42A27DB-BD31-4B8C-83A1-F6EECF244321}">
                <p14:modId xmlns:p14="http://schemas.microsoft.com/office/powerpoint/2010/main" val="2813892896"/>
              </p:ext>
            </p:extLst>
          </p:nvPr>
        </p:nvGraphicFramePr>
        <p:xfrm>
          <a:off x="2085463" y="975360"/>
          <a:ext cx="6789425" cy="1689725"/>
        </p:xfrm>
        <a:graphic>
          <a:graphicData uri="http://schemas.openxmlformats.org/drawingml/2006/table">
            <a:tbl>
              <a:tblPr firstRow="1" bandRow="1">
                <a:noFill/>
                <a:tableStyleId>{C2BBDB4E-7964-4506-A38D-09141DB8FDC6}</a:tableStyleId>
              </a:tblPr>
              <a:tblGrid>
                <a:gridCol w="2202175">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2393325">
                  <a:extLst>
                    <a:ext uri="{9D8B030D-6E8A-4147-A177-3AD203B41FA5}">
                      <a16:colId xmlns:a16="http://schemas.microsoft.com/office/drawing/2014/main" val="20002"/>
                    </a:ext>
                  </a:extLst>
                </a:gridCol>
              </a:tblGrid>
              <a:tr h="422275">
                <a:tc>
                  <a:txBody>
                    <a:bodyPr/>
                    <a:lstStyle/>
                    <a:p>
                      <a:pPr marL="0" marR="0" lvl="0" indent="0" algn="ctr" rtl="0">
                        <a:lnSpc>
                          <a:spcPct val="100000"/>
                        </a:lnSpc>
                        <a:spcBef>
                          <a:spcPts val="0"/>
                        </a:spcBef>
                        <a:spcAft>
                          <a:spcPts val="0"/>
                        </a:spcAft>
                        <a:buNone/>
                      </a:pPr>
                      <a:r>
                        <a:rPr lang="en-US" sz="2000" b="1" u="none" strike="noStrike" cap="none">
                          <a:solidFill>
                            <a:srgbClr val="FFFFFF"/>
                          </a:solidFill>
                          <a:latin typeface="Cambria"/>
                          <a:ea typeface="Cambria"/>
                          <a:cs typeface="Cambria"/>
                          <a:sym typeface="Cambria"/>
                        </a:rPr>
                        <a:t>Classifier</a:t>
                      </a:r>
                      <a:endParaRPr sz="2000" u="none" strike="noStrike" cap="none">
                        <a:latin typeface="Cambria"/>
                        <a:ea typeface="Cambria"/>
                        <a:cs typeface="Cambria"/>
                        <a:sym typeface="Cambria"/>
                      </a:endParaRPr>
                    </a:p>
                  </a:txBody>
                  <a:tcPr marL="0" marR="0" marT="59050" marB="0">
                    <a:lnB w="12700" cap="flat" cmpd="sng">
                      <a:solidFill>
                        <a:srgbClr val="FFFFFF"/>
                      </a:solidFill>
                      <a:prstDash val="solid"/>
                      <a:round/>
                      <a:headEnd type="none" w="sm" len="sm"/>
                      <a:tailEnd type="none" w="sm" len="sm"/>
                    </a:lnB>
                    <a:solidFill>
                      <a:srgbClr val="00B0F0"/>
                    </a:solidFill>
                  </a:tcPr>
                </a:tc>
                <a:tc>
                  <a:txBody>
                    <a:bodyPr/>
                    <a:lstStyle/>
                    <a:p>
                      <a:pPr marL="193040" marR="0" lvl="0" indent="0" algn="ctr" rtl="0">
                        <a:lnSpc>
                          <a:spcPct val="100000"/>
                        </a:lnSpc>
                        <a:spcBef>
                          <a:spcPts val="0"/>
                        </a:spcBef>
                        <a:spcAft>
                          <a:spcPts val="0"/>
                        </a:spcAft>
                        <a:buNone/>
                      </a:pPr>
                      <a:r>
                        <a:rPr lang="en-US" sz="2000" b="1" u="none" strike="noStrike" cap="none">
                          <a:solidFill>
                            <a:srgbClr val="FFFFFF"/>
                          </a:solidFill>
                          <a:latin typeface="Cambria"/>
                          <a:ea typeface="Cambria"/>
                          <a:cs typeface="Cambria"/>
                          <a:sym typeface="Cambria"/>
                        </a:rPr>
                        <a:t>Accuracy</a:t>
                      </a:r>
                      <a:endParaRPr sz="2000" u="none" strike="noStrike" cap="none">
                        <a:latin typeface="Cambria"/>
                        <a:ea typeface="Cambria"/>
                        <a:cs typeface="Cambria"/>
                        <a:sym typeface="Cambria"/>
                      </a:endParaRPr>
                    </a:p>
                  </a:txBody>
                  <a:tcPr marL="0" marR="0" marT="59050" marB="0">
                    <a:lnB w="12700" cap="flat" cmpd="sng">
                      <a:solidFill>
                        <a:srgbClr val="FFFFFF"/>
                      </a:solidFill>
                      <a:prstDash val="solid"/>
                      <a:round/>
                      <a:headEnd type="none" w="sm" len="sm"/>
                      <a:tailEnd type="none" w="sm" len="sm"/>
                    </a:lnB>
                    <a:solidFill>
                      <a:srgbClr val="00B0F0"/>
                    </a:solidFill>
                  </a:tcPr>
                </a:tc>
                <a:tc>
                  <a:txBody>
                    <a:bodyPr/>
                    <a:lstStyle/>
                    <a:p>
                      <a:pPr marL="193040" marR="0" lvl="0" indent="0" algn="ctr" rtl="0">
                        <a:lnSpc>
                          <a:spcPct val="100000"/>
                        </a:lnSpc>
                        <a:spcBef>
                          <a:spcPts val="0"/>
                        </a:spcBef>
                        <a:spcAft>
                          <a:spcPts val="0"/>
                        </a:spcAft>
                        <a:buNone/>
                      </a:pPr>
                      <a:r>
                        <a:rPr lang="en-US" sz="2000" b="1" u="none" strike="noStrike" cap="none">
                          <a:solidFill>
                            <a:srgbClr val="FFFFFF"/>
                          </a:solidFill>
                          <a:latin typeface="Cambria"/>
                          <a:ea typeface="Cambria"/>
                          <a:cs typeface="Cambria"/>
                          <a:sym typeface="Cambria"/>
                        </a:rPr>
                        <a:t>Running time</a:t>
                      </a:r>
                      <a:endParaRPr sz="2000" u="none" strike="noStrike" cap="none">
                        <a:latin typeface="Cambria"/>
                        <a:ea typeface="Cambria"/>
                        <a:cs typeface="Cambria"/>
                        <a:sym typeface="Cambria"/>
                      </a:endParaRPr>
                    </a:p>
                  </a:txBody>
                  <a:tcPr marL="0" marR="0" marT="59050" marB="0">
                    <a:lnB w="12700" cap="flat" cmpd="sng">
                      <a:solidFill>
                        <a:srgbClr val="FFFFFF"/>
                      </a:solidFill>
                      <a:prstDash val="solid"/>
                      <a:round/>
                      <a:headEnd type="none" w="sm" len="sm"/>
                      <a:tailEnd type="none" w="sm" len="sm"/>
                    </a:lnB>
                    <a:solidFill>
                      <a:srgbClr val="00B0F0"/>
                    </a:solidFill>
                  </a:tcPr>
                </a:tc>
                <a:extLst>
                  <a:ext uri="{0D108BD9-81ED-4DB2-BD59-A6C34878D82A}">
                    <a16:rowId xmlns:a16="http://schemas.microsoft.com/office/drawing/2014/main" val="10000"/>
                  </a:ext>
                </a:extLst>
              </a:tr>
              <a:tr h="422275">
                <a:tc>
                  <a:txBody>
                    <a:bodyPr/>
                    <a:lstStyle/>
                    <a:p>
                      <a:pPr marL="0" marR="0" lvl="0" indent="0" algn="ctr" rtl="0">
                        <a:lnSpc>
                          <a:spcPct val="100000"/>
                        </a:lnSpc>
                        <a:spcBef>
                          <a:spcPts val="0"/>
                        </a:spcBef>
                        <a:spcAft>
                          <a:spcPts val="0"/>
                        </a:spcAft>
                        <a:buNone/>
                      </a:pPr>
                      <a:r>
                        <a:rPr lang="en-US" sz="2000" u="none" strike="noStrike" cap="none">
                          <a:latin typeface="Cambria"/>
                          <a:ea typeface="Cambria"/>
                          <a:cs typeface="Cambria"/>
                          <a:sym typeface="Cambria"/>
                        </a:rPr>
                        <a:t>A</a:t>
                      </a:r>
                      <a:endParaRPr sz="2000" u="none" strike="noStrike" cap="none">
                        <a:latin typeface="Cambria"/>
                        <a:ea typeface="Cambria"/>
                        <a:cs typeface="Cambria"/>
                        <a:sym typeface="Cambria"/>
                      </a:endParaRPr>
                    </a:p>
                  </a:txBody>
                  <a:tcPr marL="0" marR="0" marT="590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194310" marR="0" lvl="0" indent="0" algn="ctr" rtl="0">
                        <a:lnSpc>
                          <a:spcPct val="100000"/>
                        </a:lnSpc>
                        <a:spcBef>
                          <a:spcPts val="0"/>
                        </a:spcBef>
                        <a:spcAft>
                          <a:spcPts val="0"/>
                        </a:spcAft>
                        <a:buNone/>
                      </a:pPr>
                      <a:r>
                        <a:rPr lang="en-US" sz="2000" u="none" strike="noStrike" cap="none">
                          <a:latin typeface="Cambria"/>
                          <a:ea typeface="Cambria"/>
                          <a:cs typeface="Cambria"/>
                          <a:sym typeface="Cambria"/>
                        </a:rPr>
                        <a:t>90%</a:t>
                      </a:r>
                      <a:endParaRPr sz="2000" u="none" strike="noStrike" cap="none">
                        <a:latin typeface="Cambria"/>
                        <a:ea typeface="Cambria"/>
                        <a:cs typeface="Cambria"/>
                        <a:sym typeface="Cambria"/>
                      </a:endParaRPr>
                    </a:p>
                  </a:txBody>
                  <a:tcPr marL="0" marR="0" marT="590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193675" marR="0" lvl="0" indent="0" algn="ctr" rtl="0">
                        <a:lnSpc>
                          <a:spcPct val="100000"/>
                        </a:lnSpc>
                        <a:spcBef>
                          <a:spcPts val="0"/>
                        </a:spcBef>
                        <a:spcAft>
                          <a:spcPts val="0"/>
                        </a:spcAft>
                        <a:buNone/>
                      </a:pPr>
                      <a:r>
                        <a:rPr lang="en-US" sz="2000" u="none" strike="noStrike" cap="none">
                          <a:latin typeface="Cambria"/>
                          <a:ea typeface="Cambria"/>
                          <a:cs typeface="Cambria"/>
                          <a:sym typeface="Cambria"/>
                        </a:rPr>
                        <a:t>80ms</a:t>
                      </a:r>
                      <a:endParaRPr sz="2000" u="none" strike="noStrike" cap="none">
                        <a:latin typeface="Cambria"/>
                        <a:ea typeface="Cambria"/>
                        <a:cs typeface="Cambria"/>
                        <a:sym typeface="Cambria"/>
                      </a:endParaRPr>
                    </a:p>
                  </a:txBody>
                  <a:tcPr marL="0" marR="0" marT="590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22275">
                <a:tc>
                  <a:txBody>
                    <a:bodyPr/>
                    <a:lstStyle/>
                    <a:p>
                      <a:pPr marL="0" marR="0" lvl="0" indent="0" algn="ctr" rtl="0">
                        <a:lnSpc>
                          <a:spcPct val="100000"/>
                        </a:lnSpc>
                        <a:spcBef>
                          <a:spcPts val="0"/>
                        </a:spcBef>
                        <a:spcAft>
                          <a:spcPts val="0"/>
                        </a:spcAft>
                        <a:buNone/>
                      </a:pPr>
                      <a:r>
                        <a:rPr lang="en-US" sz="2000" u="none" strike="noStrike" cap="none">
                          <a:latin typeface="Cambria"/>
                          <a:ea typeface="Cambria"/>
                          <a:cs typeface="Cambria"/>
                          <a:sym typeface="Cambria"/>
                        </a:rPr>
                        <a:t>B</a:t>
                      </a:r>
                      <a:endParaRPr sz="2000" u="none" strike="noStrike" cap="none">
                        <a:latin typeface="Cambria"/>
                        <a:ea typeface="Cambria"/>
                        <a:cs typeface="Cambria"/>
                        <a:sym typeface="Cambria"/>
                      </a:endParaRPr>
                    </a:p>
                  </a:txBody>
                  <a:tcPr marL="0" marR="0" marT="590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194310" marR="0" lvl="0" indent="0" algn="ctr" rtl="0">
                        <a:lnSpc>
                          <a:spcPct val="100000"/>
                        </a:lnSpc>
                        <a:spcBef>
                          <a:spcPts val="0"/>
                        </a:spcBef>
                        <a:spcAft>
                          <a:spcPts val="0"/>
                        </a:spcAft>
                        <a:buNone/>
                      </a:pPr>
                      <a:r>
                        <a:rPr lang="en-US" sz="2000" u="none" strike="noStrike" cap="none" dirty="0">
                          <a:latin typeface="Cambria"/>
                          <a:ea typeface="Cambria"/>
                          <a:cs typeface="Cambria"/>
                          <a:sym typeface="Cambria"/>
                        </a:rPr>
                        <a:t>92%</a:t>
                      </a:r>
                      <a:endParaRPr sz="2000" u="none" strike="noStrike" cap="none" dirty="0">
                        <a:latin typeface="Cambria"/>
                        <a:ea typeface="Cambria"/>
                        <a:cs typeface="Cambria"/>
                        <a:sym typeface="Cambria"/>
                      </a:endParaRPr>
                    </a:p>
                  </a:txBody>
                  <a:tcPr marL="0" marR="0" marT="590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193675" marR="0" lvl="0" indent="0" algn="ctr" rtl="0">
                        <a:lnSpc>
                          <a:spcPct val="100000"/>
                        </a:lnSpc>
                        <a:spcBef>
                          <a:spcPts val="0"/>
                        </a:spcBef>
                        <a:spcAft>
                          <a:spcPts val="0"/>
                        </a:spcAft>
                        <a:buNone/>
                      </a:pPr>
                      <a:r>
                        <a:rPr lang="en-US" sz="2000" u="none" strike="noStrike" cap="none">
                          <a:latin typeface="Cambria"/>
                          <a:ea typeface="Cambria"/>
                          <a:cs typeface="Cambria"/>
                          <a:sym typeface="Cambria"/>
                        </a:rPr>
                        <a:t>95ms</a:t>
                      </a:r>
                      <a:endParaRPr sz="2000" u="none" strike="noStrike" cap="none">
                        <a:latin typeface="Cambria"/>
                        <a:ea typeface="Cambria"/>
                        <a:cs typeface="Cambria"/>
                        <a:sym typeface="Cambria"/>
                      </a:endParaRPr>
                    </a:p>
                  </a:txBody>
                  <a:tcPr marL="0" marR="0" marT="59050" marB="0">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extLst>
                  <a:ext uri="{0D108BD9-81ED-4DB2-BD59-A6C34878D82A}">
                    <a16:rowId xmlns:a16="http://schemas.microsoft.com/office/drawing/2014/main" val="10002"/>
                  </a:ext>
                </a:extLst>
              </a:tr>
              <a:tr h="422900">
                <a:tc>
                  <a:txBody>
                    <a:bodyPr/>
                    <a:lstStyle/>
                    <a:p>
                      <a:pPr marL="0" marR="0" lvl="0" indent="0" algn="ctr" rtl="0">
                        <a:lnSpc>
                          <a:spcPct val="100000"/>
                        </a:lnSpc>
                        <a:spcBef>
                          <a:spcPts val="0"/>
                        </a:spcBef>
                        <a:spcAft>
                          <a:spcPts val="0"/>
                        </a:spcAft>
                        <a:buNone/>
                      </a:pPr>
                      <a:r>
                        <a:rPr lang="en-US" sz="2000" u="none" strike="noStrike" cap="none">
                          <a:latin typeface="Cambria"/>
                          <a:ea typeface="Cambria"/>
                          <a:cs typeface="Cambria"/>
                          <a:sym typeface="Cambria"/>
                        </a:rPr>
                        <a:t>C</a:t>
                      </a:r>
                      <a:endParaRPr sz="2000" u="none" strike="noStrike" cap="none">
                        <a:latin typeface="Cambria"/>
                        <a:ea typeface="Cambria"/>
                        <a:cs typeface="Cambria"/>
                        <a:sym typeface="Cambria"/>
                      </a:endParaRPr>
                    </a:p>
                  </a:txBody>
                  <a:tcPr marL="0" marR="0" marT="59700" marB="0">
                    <a:lnT w="12700" cap="flat" cmpd="sng">
                      <a:solidFill>
                        <a:srgbClr val="FFFFFF"/>
                      </a:solidFill>
                      <a:prstDash val="solid"/>
                      <a:round/>
                      <a:headEnd type="none" w="sm" len="sm"/>
                      <a:tailEnd type="none" w="sm" len="sm"/>
                    </a:lnT>
                    <a:solidFill>
                      <a:srgbClr val="7DD0DA"/>
                    </a:solidFill>
                  </a:tcPr>
                </a:tc>
                <a:tc>
                  <a:txBody>
                    <a:bodyPr/>
                    <a:lstStyle/>
                    <a:p>
                      <a:pPr marL="194310" marR="0" lvl="0" indent="0" algn="ctr" rtl="0">
                        <a:lnSpc>
                          <a:spcPct val="100000"/>
                        </a:lnSpc>
                        <a:spcBef>
                          <a:spcPts val="0"/>
                        </a:spcBef>
                        <a:spcAft>
                          <a:spcPts val="0"/>
                        </a:spcAft>
                        <a:buNone/>
                      </a:pPr>
                      <a:r>
                        <a:rPr lang="en-US" sz="2000" u="none" strike="noStrike" cap="none">
                          <a:latin typeface="Cambria"/>
                          <a:ea typeface="Cambria"/>
                          <a:cs typeface="Cambria"/>
                          <a:sym typeface="Cambria"/>
                        </a:rPr>
                        <a:t>95%</a:t>
                      </a:r>
                      <a:endParaRPr sz="2000" u="none" strike="noStrike" cap="none">
                        <a:latin typeface="Cambria"/>
                        <a:ea typeface="Cambria"/>
                        <a:cs typeface="Cambria"/>
                        <a:sym typeface="Cambria"/>
                      </a:endParaRPr>
                    </a:p>
                  </a:txBody>
                  <a:tcPr marL="0" marR="0" marT="59700" marB="0">
                    <a:lnT w="12700" cap="flat" cmpd="sng">
                      <a:solidFill>
                        <a:srgbClr val="FFFFFF"/>
                      </a:solidFill>
                      <a:prstDash val="solid"/>
                      <a:round/>
                      <a:headEnd type="none" w="sm" len="sm"/>
                      <a:tailEnd type="none" w="sm" len="sm"/>
                    </a:lnT>
                  </a:tcPr>
                </a:tc>
                <a:tc>
                  <a:txBody>
                    <a:bodyPr/>
                    <a:lstStyle/>
                    <a:p>
                      <a:pPr marL="193675" marR="0" lvl="0" indent="0" algn="ctr" rtl="0">
                        <a:lnSpc>
                          <a:spcPct val="100000"/>
                        </a:lnSpc>
                        <a:spcBef>
                          <a:spcPts val="0"/>
                        </a:spcBef>
                        <a:spcAft>
                          <a:spcPts val="0"/>
                        </a:spcAft>
                        <a:buNone/>
                      </a:pPr>
                      <a:r>
                        <a:rPr lang="en-US" sz="2000" u="none" strike="noStrike" cap="none" dirty="0">
                          <a:latin typeface="Cambria"/>
                          <a:ea typeface="Cambria"/>
                          <a:cs typeface="Cambria"/>
                          <a:sym typeface="Cambria"/>
                        </a:rPr>
                        <a:t>1,500ms</a:t>
                      </a:r>
                      <a:endParaRPr sz="2000" u="none" strike="noStrike" cap="none" dirty="0">
                        <a:latin typeface="Cambria"/>
                        <a:ea typeface="Cambria"/>
                        <a:cs typeface="Cambria"/>
                        <a:sym typeface="Cambria"/>
                      </a:endParaRPr>
                    </a:p>
                  </a:txBody>
                  <a:tcPr marL="0" marR="0" marT="59700" marB="0">
                    <a:lnT w="12700" cap="flat" cmpd="sng">
                      <a:solidFill>
                        <a:srgbClr val="FFFFFF"/>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pic>
        <p:nvPicPr>
          <p:cNvPr id="139" name="Google Shape;139;p10"/>
          <p:cNvPicPr preferRelativeResize="0"/>
          <p:nvPr/>
        </p:nvPicPr>
        <p:blipFill rotWithShape="1">
          <a:blip r:embed="rId3">
            <a:alphaModFix/>
          </a:blip>
          <a:srcRect/>
          <a:stretch/>
        </p:blipFill>
        <p:spPr>
          <a:xfrm>
            <a:off x="1928447" y="2670010"/>
            <a:ext cx="7952134" cy="4187990"/>
          </a:xfrm>
          <a:prstGeom prst="rect">
            <a:avLst/>
          </a:prstGeom>
          <a:noFill/>
          <a:ln>
            <a:noFill/>
          </a:ln>
        </p:spPr>
      </p:pic>
      <p:pic>
        <p:nvPicPr>
          <p:cNvPr id="140" name="Google Shape;140;p10"/>
          <p:cNvPicPr preferRelativeResize="0"/>
          <p:nvPr/>
        </p:nvPicPr>
        <p:blipFill>
          <a:blip r:embed="rId4">
            <a:alphaModFix/>
          </a:blip>
          <a:stretch>
            <a:fillRect/>
          </a:stretch>
        </p:blipFill>
        <p:spPr>
          <a:xfrm>
            <a:off x="10734473" y="0"/>
            <a:ext cx="1448025" cy="79641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1884" y="4278"/>
            <a:ext cx="9504172" cy="825354"/>
          </a:xfrm>
          <a:prstGeom prst="rect">
            <a:avLst/>
          </a:prstGeom>
          <a:noFill/>
          <a:ln>
            <a:noFill/>
          </a:ln>
        </p:spPr>
        <p:txBody>
          <a:bodyPr spcFirstLastPara="1" wrap="square" lIns="0" tIns="12700" rIns="0" bIns="0" anchor="t" anchorCtr="0">
            <a:spAutoFit/>
          </a:bodyPr>
          <a:lstStyle/>
          <a:p>
            <a:pPr marL="12700" marR="5080" lvl="0" indent="709295" algn="l" rtl="0">
              <a:lnSpc>
                <a:spcPct val="119696"/>
              </a:lnSpc>
              <a:spcBef>
                <a:spcPts val="0"/>
              </a:spcBef>
              <a:spcAft>
                <a:spcPts val="0"/>
              </a:spcAft>
              <a:buNone/>
            </a:pPr>
            <a:r>
              <a:rPr lang="en-US" sz="4400" dirty="0">
                <a:latin typeface="+mj-lt"/>
                <a:ea typeface="Calibri"/>
                <a:cs typeface="Calibri"/>
                <a:sym typeface="Calibri"/>
              </a:rPr>
              <a:t>Satisficing and optimizing metrics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03257" y="1260455"/>
            <a:ext cx="11750294" cy="1200329"/>
          </a:xfrm>
          <a:prstGeom prst="rect">
            <a:avLst/>
          </a:prstGeom>
          <a:noFill/>
        </p:spPr>
        <p:txBody>
          <a:bodyPr wrap="square">
            <a:spAutoFit/>
          </a:bodyPr>
          <a:lstStyle/>
          <a:p>
            <a:pPr marL="342900" indent="-342900">
              <a:buFont typeface="Arial" panose="020B0604020202020204" pitchFamily="34" charset="0"/>
              <a:buChar char="•"/>
            </a:pPr>
            <a:r>
              <a:rPr lang="en-GB" sz="2400" dirty="0">
                <a:solidFill>
                  <a:schemeClr val="tx1"/>
                </a:solidFill>
                <a:latin typeface="Arial" panose="020B0604020202020204" pitchFamily="34" charset="0"/>
                <a:cs typeface="Arial" panose="020B0604020202020204" pitchFamily="34" charset="0"/>
              </a:rPr>
              <a:t>T</a:t>
            </a:r>
            <a:r>
              <a:rPr lang="en-GB" sz="2400" b="0" i="0" dirty="0">
                <a:solidFill>
                  <a:schemeClr val="tx1"/>
                </a:solidFill>
                <a:effectLst/>
                <a:latin typeface="Arial" panose="020B0604020202020204" pitchFamily="34" charset="0"/>
                <a:cs typeface="Arial" panose="020B0604020202020204" pitchFamily="34" charset="0"/>
              </a:rPr>
              <a:t>hese evaluation metrics must be evaluated on a training set, a development set, or a test set. Therefore, it's essential to set up training, development, and test sets properly. </a:t>
            </a:r>
            <a:r>
              <a:rPr lang="en-GB" sz="2400" dirty="0">
                <a:solidFill>
                  <a:schemeClr val="tx1"/>
                </a:solidFill>
                <a:latin typeface="Arial" panose="020B0604020202020204" pitchFamily="34" charset="0"/>
                <a:cs typeface="Arial" panose="020B0604020202020204" pitchFamily="34" charset="0"/>
              </a:rPr>
              <a:t>T</a:t>
            </a:r>
            <a:r>
              <a:rPr lang="en-GB" sz="2400" b="0" i="0" dirty="0">
                <a:solidFill>
                  <a:schemeClr val="tx1"/>
                </a:solidFill>
                <a:effectLst/>
                <a:latin typeface="Arial" panose="020B0604020202020204" pitchFamily="34" charset="0"/>
                <a:cs typeface="Arial" panose="020B0604020202020204" pitchFamily="34" charset="0"/>
              </a:rPr>
              <a:t>he next </a:t>
            </a:r>
            <a:r>
              <a:rPr lang="en-GB" sz="2400" dirty="0">
                <a:solidFill>
                  <a:schemeClr val="tx1"/>
                </a:solidFill>
                <a:latin typeface="Arial" panose="020B0604020202020204" pitchFamily="34" charset="0"/>
                <a:cs typeface="Arial" panose="020B0604020202020204" pitchFamily="34" charset="0"/>
              </a:rPr>
              <a:t>section </a:t>
            </a:r>
            <a:r>
              <a:rPr lang="en-GB" sz="2400" b="0" i="0" dirty="0">
                <a:solidFill>
                  <a:schemeClr val="tx1"/>
                </a:solidFill>
                <a:effectLst/>
                <a:latin typeface="Arial" panose="020B0604020202020204" pitchFamily="34" charset="0"/>
                <a:cs typeface="Arial" panose="020B0604020202020204" pitchFamily="34" charset="0"/>
              </a:rPr>
              <a:t>will share guidelines on how to set up these sets.</a:t>
            </a:r>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795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9"/>
        <p:cNvGrpSpPr/>
        <p:nvPr/>
      </p:nvGrpSpPr>
      <p:grpSpPr>
        <a:xfrm>
          <a:off x="0" y="0"/>
          <a:ext cx="0" cy="0"/>
          <a:chOff x="0" y="0"/>
          <a:chExt cx="0" cy="0"/>
        </a:xfrm>
      </p:grpSpPr>
      <p:sp>
        <p:nvSpPr>
          <p:cNvPr id="50" name="Google Shape;50;p2"/>
          <p:cNvSpPr txBox="1">
            <a:spLocks noGrp="1"/>
          </p:cNvSpPr>
          <p:nvPr>
            <p:ph type="title"/>
          </p:nvPr>
        </p:nvSpPr>
        <p:spPr>
          <a:xfrm>
            <a:off x="6028454" y="1197495"/>
            <a:ext cx="4883824" cy="2109808"/>
          </a:xfrm>
          <a:prstGeom prst="rect">
            <a:avLst/>
          </a:prstGeom>
          <a:noFill/>
          <a:ln>
            <a:noFill/>
          </a:ln>
        </p:spPr>
        <p:txBody>
          <a:bodyPr spcFirstLastPara="1" wrap="square" lIns="0" tIns="114300" rIns="0" bIns="0" anchor="t" anchorCtr="0">
            <a:spAutoFit/>
          </a:bodyPr>
          <a:lstStyle/>
          <a:p>
            <a:pPr marL="524510" marR="5080" lvl="0" indent="-511808" algn="l" rtl="0">
              <a:lnSpc>
                <a:spcPct val="108333"/>
              </a:lnSpc>
              <a:spcBef>
                <a:spcPts val="0"/>
              </a:spcBef>
              <a:spcAft>
                <a:spcPts val="0"/>
              </a:spcAft>
              <a:buNone/>
            </a:pPr>
            <a:r>
              <a:rPr lang="en-US" dirty="0">
                <a:latin typeface="+mj-lt"/>
              </a:rPr>
              <a:t>Introduction to ML strategy</a:t>
            </a:r>
            <a:endParaRPr dirty="0">
              <a:latin typeface="+mj-lt"/>
            </a:endParaRPr>
          </a:p>
        </p:txBody>
      </p:sp>
      <p:sp>
        <p:nvSpPr>
          <p:cNvPr id="51" name="Google Shape;51;p2"/>
          <p:cNvSpPr txBox="1"/>
          <p:nvPr/>
        </p:nvSpPr>
        <p:spPr>
          <a:xfrm>
            <a:off x="5522210" y="3751821"/>
            <a:ext cx="5896312" cy="1025394"/>
          </a:xfrm>
          <a:prstGeom prst="rect">
            <a:avLst/>
          </a:prstGeom>
          <a:noFill/>
          <a:ln>
            <a:noFill/>
          </a:ln>
        </p:spPr>
        <p:txBody>
          <a:bodyPr spcFirstLastPara="1" wrap="square" lIns="0" tIns="27925" rIns="0" bIns="0" anchor="t" anchorCtr="0">
            <a:spAutoFit/>
          </a:bodyPr>
          <a:lstStyle/>
          <a:p>
            <a:pPr marL="12700" marR="5080" lvl="0" indent="191134" algn="l" rtl="0">
              <a:lnSpc>
                <a:spcPct val="119696"/>
              </a:lnSpc>
              <a:spcBef>
                <a:spcPts val="0"/>
              </a:spcBef>
              <a:spcAft>
                <a:spcPts val="0"/>
              </a:spcAft>
              <a:buNone/>
            </a:pPr>
            <a:r>
              <a:rPr lang="en-US" sz="5400" dirty="0">
                <a:latin typeface="+mj-lt"/>
                <a:ea typeface="Calibri"/>
                <a:cs typeface="Calibri"/>
                <a:sym typeface="Calibri"/>
              </a:rPr>
              <a:t>Why ML Strategy?</a:t>
            </a:r>
            <a:endParaRPr sz="5400" dirty="0">
              <a:latin typeface="+mj-lt"/>
              <a:ea typeface="Calibri"/>
              <a:cs typeface="Calibri"/>
              <a:sym typeface="Calibri"/>
            </a:endParaRPr>
          </a:p>
        </p:txBody>
      </p:sp>
      <p:sp>
        <p:nvSpPr>
          <p:cNvPr id="52" name="Google Shape;52;p2"/>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53" name="Google Shape;53;p2"/>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44"/>
        <p:cNvGrpSpPr/>
        <p:nvPr/>
      </p:nvGrpSpPr>
      <p:grpSpPr>
        <a:xfrm>
          <a:off x="0" y="0"/>
          <a:ext cx="0" cy="0"/>
          <a:chOff x="0" y="0"/>
          <a:chExt cx="0" cy="0"/>
        </a:xfrm>
      </p:grpSpPr>
      <p:sp>
        <p:nvSpPr>
          <p:cNvPr id="145" name="Google Shape;145;p11"/>
          <p:cNvSpPr txBox="1"/>
          <p:nvPr/>
        </p:nvSpPr>
        <p:spPr>
          <a:xfrm>
            <a:off x="6170167" y="3696957"/>
            <a:ext cx="4443984" cy="2022590"/>
          </a:xfrm>
          <a:prstGeom prst="rect">
            <a:avLst/>
          </a:prstGeom>
          <a:noFill/>
          <a:ln>
            <a:noFill/>
          </a:ln>
        </p:spPr>
        <p:txBody>
          <a:bodyPr spcFirstLastPara="1" wrap="square" lIns="0" tIns="27925" rIns="0" bIns="0" anchor="t" anchorCtr="0">
            <a:spAutoFit/>
          </a:bodyPr>
          <a:lstStyle/>
          <a:p>
            <a:pPr marL="290195" marR="5080" lvl="0" indent="-278130" algn="l" rtl="0">
              <a:lnSpc>
                <a:spcPct val="119696"/>
              </a:lnSpc>
              <a:spcBef>
                <a:spcPts val="0"/>
              </a:spcBef>
              <a:spcAft>
                <a:spcPts val="0"/>
              </a:spcAft>
              <a:buNone/>
            </a:pPr>
            <a:r>
              <a:rPr lang="en-US" sz="5400" dirty="0">
                <a:latin typeface="+mj-lt"/>
                <a:ea typeface="Calibri"/>
                <a:cs typeface="Calibri"/>
                <a:sym typeface="Calibri"/>
              </a:rPr>
              <a:t>Train/dev/test distributions</a:t>
            </a:r>
            <a:endParaRPr sz="5400" dirty="0">
              <a:latin typeface="+mj-lt"/>
              <a:ea typeface="Calibri"/>
              <a:cs typeface="Calibri"/>
              <a:sym typeface="Calibri"/>
            </a:endParaRPr>
          </a:p>
        </p:txBody>
      </p:sp>
      <p:sp>
        <p:nvSpPr>
          <p:cNvPr id="146" name="Google Shape;146;p11"/>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47" name="Google Shape;147;p11"/>
          <p:cNvSpPr txBox="1">
            <a:spLocks noGrp="1"/>
          </p:cNvSpPr>
          <p:nvPr>
            <p:ph type="title"/>
          </p:nvPr>
        </p:nvSpPr>
        <p:spPr>
          <a:xfrm>
            <a:off x="4937760" y="1691271"/>
            <a:ext cx="6908799" cy="1112612"/>
          </a:xfrm>
          <a:prstGeom prst="rect">
            <a:avLst/>
          </a:prstGeom>
          <a:noFill/>
          <a:ln>
            <a:noFill/>
          </a:ln>
        </p:spPr>
        <p:txBody>
          <a:bodyPr spcFirstLastPara="1" wrap="square" lIns="0" tIns="114300" rIns="0" bIns="0" anchor="t" anchorCtr="0">
            <a:spAutoFit/>
          </a:bodyPr>
          <a:lstStyle/>
          <a:p>
            <a:pPr marL="142875" marR="5080" lvl="0" indent="-130175" algn="l" rtl="0">
              <a:lnSpc>
                <a:spcPct val="108333"/>
              </a:lnSpc>
              <a:spcBef>
                <a:spcPts val="0"/>
              </a:spcBef>
              <a:spcAft>
                <a:spcPts val="0"/>
              </a:spcAft>
              <a:buNone/>
            </a:pPr>
            <a:r>
              <a:rPr lang="en-US" dirty="0">
                <a:latin typeface="+mj-lt"/>
              </a:rPr>
              <a:t>Setting up your goal</a:t>
            </a:r>
            <a:endParaRPr dirty="0">
              <a:latin typeface="+mj-lt"/>
            </a:endParaRPr>
          </a:p>
        </p:txBody>
      </p:sp>
      <p:pic>
        <p:nvPicPr>
          <p:cNvPr id="148" name="Google Shape;148;p11"/>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8452612" cy="825354"/>
          </a:xfrm>
          <a:prstGeom prst="rect">
            <a:avLst/>
          </a:prstGeom>
          <a:noFill/>
          <a:ln>
            <a:noFill/>
          </a:ln>
        </p:spPr>
        <p:txBody>
          <a:bodyPr spcFirstLastPara="1" wrap="square" lIns="0" tIns="12700" rIns="0" bIns="0" anchor="t" anchorCtr="0">
            <a:spAutoFit/>
          </a:bodyPr>
          <a:lstStyle/>
          <a:p>
            <a:pPr marL="290195" marR="5080" lvl="0" indent="-278130" algn="l" rtl="0">
              <a:lnSpc>
                <a:spcPct val="119696"/>
              </a:lnSpc>
              <a:spcBef>
                <a:spcPts val="0"/>
              </a:spcBef>
              <a:spcAft>
                <a:spcPts val="0"/>
              </a:spcAft>
              <a:buNone/>
            </a:pPr>
            <a:r>
              <a:rPr lang="en-US" sz="4400" dirty="0">
                <a:latin typeface="+mj-lt"/>
                <a:ea typeface="Calibri"/>
                <a:cs typeface="Calibri"/>
                <a:sym typeface="Calibri"/>
              </a:rPr>
              <a:t>Train/dev/test distributions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41711" y="1084609"/>
            <a:ext cx="11750294" cy="4524315"/>
          </a:xfrm>
          <a:prstGeom prst="rect">
            <a:avLst/>
          </a:prstGeom>
          <a:noFill/>
        </p:spPr>
        <p:txBody>
          <a:bodyPr wrap="square">
            <a:spAutoFit/>
          </a:bodyPr>
          <a:lstStyle/>
          <a:p>
            <a:pPr marL="342900"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Setting up dev and test sets correctly is crucial for the efficiency of a machine learning team. The dev set is used to evaluate different models and ideas, while the test set is used to evaluate the final model. Incorrect set up of dev and test sets can lead to spending months optimizing for the wrong target, only to find out that the model performs poorly on the test set.</a:t>
            </a:r>
          </a:p>
          <a:p>
            <a:pPr marL="342900"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For example, in a cat classifier developed for different regions, it's important to ensure that the dev and test sets come from the same distribution. Randomly chosen regions can lead to poor performance on the test set. To avoid this, it's recommended to use all available data to create dev and test sets that reflect the expected data in the future and are important to do well on.</a:t>
            </a:r>
          </a:p>
        </p:txBody>
      </p:sp>
    </p:spTree>
    <p:extLst>
      <p:ext uri="{BB962C8B-B14F-4D97-AF65-F5344CB8AC3E}">
        <p14:creationId xmlns:p14="http://schemas.microsoft.com/office/powerpoint/2010/main" val="3808011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52"/>
        <p:cNvGrpSpPr/>
        <p:nvPr/>
      </p:nvGrpSpPr>
      <p:grpSpPr>
        <a:xfrm>
          <a:off x="0" y="0"/>
          <a:ext cx="0" cy="0"/>
          <a:chOff x="0" y="0"/>
          <a:chExt cx="0" cy="0"/>
        </a:xfrm>
      </p:grpSpPr>
      <p:sp>
        <p:nvSpPr>
          <p:cNvPr id="153" name="Google Shape;153;p12"/>
          <p:cNvSpPr txBox="1">
            <a:spLocks noGrp="1"/>
          </p:cNvSpPr>
          <p:nvPr>
            <p:ph type="title"/>
          </p:nvPr>
        </p:nvSpPr>
        <p:spPr>
          <a:xfrm>
            <a:off x="261620" y="139700"/>
            <a:ext cx="7827009"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j-lt"/>
                <a:ea typeface="Cambria"/>
                <a:cs typeface="Cambria"/>
                <a:sym typeface="Cambria"/>
              </a:rPr>
              <a:t>Cat classification dev/test sets</a:t>
            </a:r>
            <a:endParaRPr sz="4400" dirty="0">
              <a:latin typeface="+mj-lt"/>
              <a:ea typeface="Cambria"/>
              <a:cs typeface="Cambria"/>
              <a:sym typeface="Cambria"/>
            </a:endParaRPr>
          </a:p>
        </p:txBody>
      </p:sp>
      <p:pic>
        <p:nvPicPr>
          <p:cNvPr id="154" name="Google Shape;154;p12"/>
          <p:cNvPicPr preferRelativeResize="0"/>
          <p:nvPr/>
        </p:nvPicPr>
        <p:blipFill rotWithShape="1">
          <a:blip r:embed="rId3">
            <a:alphaModFix/>
          </a:blip>
          <a:srcRect/>
          <a:stretch/>
        </p:blipFill>
        <p:spPr>
          <a:xfrm>
            <a:off x="7276947" y="1508442"/>
            <a:ext cx="2650020" cy="1766684"/>
          </a:xfrm>
          <a:prstGeom prst="rect">
            <a:avLst/>
          </a:prstGeom>
          <a:noFill/>
          <a:ln>
            <a:noFill/>
          </a:ln>
        </p:spPr>
      </p:pic>
      <p:sp>
        <p:nvSpPr>
          <p:cNvPr id="155" name="Google Shape;155;p12"/>
          <p:cNvSpPr txBox="1"/>
          <p:nvPr/>
        </p:nvSpPr>
        <p:spPr>
          <a:xfrm>
            <a:off x="10262083" y="2762186"/>
            <a:ext cx="75057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Cambria"/>
                <a:ea typeface="Cambria"/>
                <a:cs typeface="Cambria"/>
                <a:sym typeface="Cambria"/>
              </a:rPr>
              <a:t>Idea</a:t>
            </a:r>
            <a:endParaRPr sz="2800">
              <a:latin typeface="Cambria"/>
              <a:ea typeface="Cambria"/>
              <a:cs typeface="Cambria"/>
              <a:sym typeface="Cambria"/>
            </a:endParaRPr>
          </a:p>
        </p:txBody>
      </p:sp>
      <p:sp>
        <p:nvSpPr>
          <p:cNvPr id="156" name="Google Shape;156;p12"/>
          <p:cNvSpPr txBox="1"/>
          <p:nvPr/>
        </p:nvSpPr>
        <p:spPr>
          <a:xfrm>
            <a:off x="7182157" y="4380680"/>
            <a:ext cx="1975485"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Cambria"/>
                <a:ea typeface="Cambria"/>
                <a:cs typeface="Cambria"/>
                <a:sym typeface="Cambria"/>
              </a:rPr>
              <a:t>Experiment</a:t>
            </a:r>
            <a:endParaRPr sz="2800">
              <a:latin typeface="Cambria"/>
              <a:ea typeface="Cambria"/>
              <a:cs typeface="Cambria"/>
              <a:sym typeface="Cambria"/>
            </a:endParaRPr>
          </a:p>
        </p:txBody>
      </p:sp>
      <p:sp>
        <p:nvSpPr>
          <p:cNvPr id="157" name="Google Shape;157;p12"/>
          <p:cNvSpPr txBox="1"/>
          <p:nvPr/>
        </p:nvSpPr>
        <p:spPr>
          <a:xfrm>
            <a:off x="11348720" y="5232817"/>
            <a:ext cx="84328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Cambria"/>
                <a:ea typeface="Cambria"/>
                <a:cs typeface="Cambria"/>
                <a:sym typeface="Cambria"/>
              </a:rPr>
              <a:t>Code</a:t>
            </a:r>
            <a:endParaRPr sz="2800">
              <a:latin typeface="Cambria"/>
              <a:ea typeface="Cambria"/>
              <a:cs typeface="Cambria"/>
              <a:sym typeface="Cambria"/>
            </a:endParaRPr>
          </a:p>
        </p:txBody>
      </p:sp>
      <p:grpSp>
        <p:nvGrpSpPr>
          <p:cNvPr id="158" name="Google Shape;158;p12"/>
          <p:cNvGrpSpPr/>
          <p:nvPr/>
        </p:nvGrpSpPr>
        <p:grpSpPr>
          <a:xfrm>
            <a:off x="9067800" y="3477958"/>
            <a:ext cx="2746527" cy="2758846"/>
            <a:chOff x="7276947" y="3921201"/>
            <a:chExt cx="2746527" cy="2758846"/>
          </a:xfrm>
        </p:grpSpPr>
        <p:pic>
          <p:nvPicPr>
            <p:cNvPr id="159" name="Google Shape;159;p12"/>
            <p:cNvPicPr preferRelativeResize="0"/>
            <p:nvPr/>
          </p:nvPicPr>
          <p:blipFill rotWithShape="1">
            <a:blip r:embed="rId4">
              <a:alphaModFix/>
            </a:blip>
            <a:srcRect/>
            <a:stretch/>
          </p:blipFill>
          <p:spPr>
            <a:xfrm>
              <a:off x="7276947" y="4311351"/>
              <a:ext cx="392607" cy="2368695"/>
            </a:xfrm>
            <a:prstGeom prst="rect">
              <a:avLst/>
            </a:prstGeom>
            <a:noFill/>
            <a:ln>
              <a:noFill/>
            </a:ln>
          </p:spPr>
        </p:pic>
        <p:pic>
          <p:nvPicPr>
            <p:cNvPr id="160" name="Google Shape;160;p12"/>
            <p:cNvPicPr preferRelativeResize="0"/>
            <p:nvPr/>
          </p:nvPicPr>
          <p:blipFill rotWithShape="1">
            <a:blip r:embed="rId5">
              <a:alphaModFix/>
            </a:blip>
            <a:srcRect/>
            <a:stretch/>
          </p:blipFill>
          <p:spPr>
            <a:xfrm>
              <a:off x="7276947" y="3921201"/>
              <a:ext cx="2353919" cy="390144"/>
            </a:xfrm>
            <a:prstGeom prst="rect">
              <a:avLst/>
            </a:prstGeom>
            <a:noFill/>
            <a:ln>
              <a:noFill/>
            </a:ln>
          </p:spPr>
        </p:pic>
        <p:pic>
          <p:nvPicPr>
            <p:cNvPr id="161" name="Google Shape;161;p12"/>
            <p:cNvPicPr preferRelativeResize="0"/>
            <p:nvPr/>
          </p:nvPicPr>
          <p:blipFill rotWithShape="1">
            <a:blip r:embed="rId6">
              <a:alphaModFix/>
            </a:blip>
            <a:srcRect/>
            <a:stretch/>
          </p:blipFill>
          <p:spPr>
            <a:xfrm>
              <a:off x="7276949" y="3921201"/>
              <a:ext cx="2746524" cy="2758846"/>
            </a:xfrm>
            <a:prstGeom prst="rect">
              <a:avLst/>
            </a:prstGeom>
            <a:noFill/>
            <a:ln>
              <a:noFill/>
            </a:ln>
          </p:spPr>
        </p:pic>
        <p:pic>
          <p:nvPicPr>
            <p:cNvPr id="162" name="Google Shape;162;p12"/>
            <p:cNvPicPr preferRelativeResize="0"/>
            <p:nvPr/>
          </p:nvPicPr>
          <p:blipFill rotWithShape="1">
            <a:blip r:embed="rId7">
              <a:alphaModFix/>
            </a:blip>
            <a:srcRect/>
            <a:stretch/>
          </p:blipFill>
          <p:spPr>
            <a:xfrm>
              <a:off x="7669557" y="6289905"/>
              <a:ext cx="2353917" cy="390142"/>
            </a:xfrm>
            <a:prstGeom prst="rect">
              <a:avLst/>
            </a:prstGeom>
            <a:noFill/>
            <a:ln>
              <a:noFill/>
            </a:ln>
          </p:spPr>
        </p:pic>
        <p:pic>
          <p:nvPicPr>
            <p:cNvPr id="163" name="Google Shape;163;p12"/>
            <p:cNvPicPr preferRelativeResize="0"/>
            <p:nvPr/>
          </p:nvPicPr>
          <p:blipFill rotWithShape="1">
            <a:blip r:embed="rId8">
              <a:alphaModFix/>
            </a:blip>
            <a:srcRect/>
            <a:stretch/>
          </p:blipFill>
          <p:spPr>
            <a:xfrm>
              <a:off x="9630869" y="3921201"/>
              <a:ext cx="392605" cy="2368698"/>
            </a:xfrm>
            <a:prstGeom prst="rect">
              <a:avLst/>
            </a:prstGeom>
            <a:noFill/>
            <a:ln>
              <a:noFill/>
            </a:ln>
          </p:spPr>
        </p:pic>
        <p:sp>
          <p:nvSpPr>
            <p:cNvPr id="164" name="Google Shape;164;p12"/>
            <p:cNvSpPr/>
            <p:nvPr/>
          </p:nvSpPr>
          <p:spPr>
            <a:xfrm>
              <a:off x="7634046" y="4178655"/>
              <a:ext cx="2122170" cy="2011680"/>
            </a:xfrm>
            <a:custGeom>
              <a:avLst/>
              <a:gdLst/>
              <a:ahLst/>
              <a:cxnLst/>
              <a:rect l="l" t="t" r="r" b="b"/>
              <a:pathLst>
                <a:path w="2122170" h="2011679" extrusionOk="0">
                  <a:moveTo>
                    <a:pt x="920648" y="190131"/>
                  </a:moveTo>
                  <a:lnTo>
                    <a:pt x="611835" y="0"/>
                  </a:lnTo>
                  <a:lnTo>
                    <a:pt x="634047" y="131572"/>
                  </a:lnTo>
                  <a:lnTo>
                    <a:pt x="586803" y="153098"/>
                  </a:lnTo>
                  <a:lnTo>
                    <a:pt x="541070" y="176466"/>
                  </a:lnTo>
                  <a:lnTo>
                    <a:pt x="496900" y="201612"/>
                  </a:lnTo>
                  <a:lnTo>
                    <a:pt x="454317" y="228485"/>
                  </a:lnTo>
                  <a:lnTo>
                    <a:pt x="413372" y="256997"/>
                  </a:lnTo>
                  <a:lnTo>
                    <a:pt x="374103" y="287083"/>
                  </a:lnTo>
                  <a:lnTo>
                    <a:pt x="336550" y="318681"/>
                  </a:lnTo>
                  <a:lnTo>
                    <a:pt x="300748" y="351701"/>
                  </a:lnTo>
                  <a:lnTo>
                    <a:pt x="266750" y="386092"/>
                  </a:lnTo>
                  <a:lnTo>
                    <a:pt x="234594" y="421767"/>
                  </a:lnTo>
                  <a:lnTo>
                    <a:pt x="204304" y="458673"/>
                  </a:lnTo>
                  <a:lnTo>
                    <a:pt x="175945" y="496722"/>
                  </a:lnTo>
                  <a:lnTo>
                    <a:pt x="149542" y="535851"/>
                  </a:lnTo>
                  <a:lnTo>
                    <a:pt x="125133" y="575995"/>
                  </a:lnTo>
                  <a:lnTo>
                    <a:pt x="102768" y="617093"/>
                  </a:lnTo>
                  <a:lnTo>
                    <a:pt x="82486" y="659041"/>
                  </a:lnTo>
                  <a:lnTo>
                    <a:pt x="64325" y="701802"/>
                  </a:lnTo>
                  <a:lnTo>
                    <a:pt x="48323" y="745286"/>
                  </a:lnTo>
                  <a:lnTo>
                    <a:pt x="34531" y="789432"/>
                  </a:lnTo>
                  <a:lnTo>
                    <a:pt x="22974" y="834161"/>
                  </a:lnTo>
                  <a:lnTo>
                    <a:pt x="13703" y="879411"/>
                  </a:lnTo>
                  <a:lnTo>
                    <a:pt x="6756" y="925106"/>
                  </a:lnTo>
                  <a:lnTo>
                    <a:pt x="2171" y="971181"/>
                  </a:lnTo>
                  <a:lnTo>
                    <a:pt x="0" y="1017562"/>
                  </a:lnTo>
                  <a:lnTo>
                    <a:pt x="266" y="1064183"/>
                  </a:lnTo>
                  <a:lnTo>
                    <a:pt x="3022" y="1110970"/>
                  </a:lnTo>
                  <a:lnTo>
                    <a:pt x="8305" y="1157846"/>
                  </a:lnTo>
                  <a:lnTo>
                    <a:pt x="16154" y="1204747"/>
                  </a:lnTo>
                  <a:lnTo>
                    <a:pt x="287159" y="1153121"/>
                  </a:lnTo>
                  <a:lnTo>
                    <a:pt x="279946" y="1107452"/>
                  </a:lnTo>
                  <a:lnTo>
                    <a:pt x="276250" y="1061783"/>
                  </a:lnTo>
                  <a:lnTo>
                    <a:pt x="275983" y="1016241"/>
                  </a:lnTo>
                  <a:lnTo>
                    <a:pt x="279095" y="970978"/>
                  </a:lnTo>
                  <a:lnTo>
                    <a:pt x="285508" y="926096"/>
                  </a:lnTo>
                  <a:lnTo>
                    <a:pt x="295135" y="881761"/>
                  </a:lnTo>
                  <a:lnTo>
                    <a:pt x="307924" y="838073"/>
                  </a:lnTo>
                  <a:lnTo>
                    <a:pt x="323799" y="795185"/>
                  </a:lnTo>
                  <a:lnTo>
                    <a:pt x="342684" y="753237"/>
                  </a:lnTo>
                  <a:lnTo>
                    <a:pt x="364515" y="712343"/>
                  </a:lnTo>
                  <a:lnTo>
                    <a:pt x="389216" y="672642"/>
                  </a:lnTo>
                  <a:lnTo>
                    <a:pt x="416725" y="634276"/>
                  </a:lnTo>
                  <a:lnTo>
                    <a:pt x="446951" y="597357"/>
                  </a:lnTo>
                  <a:lnTo>
                    <a:pt x="479844" y="562038"/>
                  </a:lnTo>
                  <a:lnTo>
                    <a:pt x="515327" y="528447"/>
                  </a:lnTo>
                  <a:lnTo>
                    <a:pt x="553339" y="496709"/>
                  </a:lnTo>
                  <a:lnTo>
                    <a:pt x="593788" y="466953"/>
                  </a:lnTo>
                  <a:lnTo>
                    <a:pt x="636612" y="439331"/>
                  </a:lnTo>
                  <a:lnTo>
                    <a:pt x="681748" y="413956"/>
                  </a:lnTo>
                  <a:lnTo>
                    <a:pt x="703719" y="544042"/>
                  </a:lnTo>
                  <a:lnTo>
                    <a:pt x="920648" y="190131"/>
                  </a:lnTo>
                  <a:close/>
                </a:path>
                <a:path w="2122170" h="2011679" extrusionOk="0">
                  <a:moveTo>
                    <a:pt x="1664449" y="1752231"/>
                  </a:moveTo>
                  <a:lnTo>
                    <a:pt x="1474368" y="1538795"/>
                  </a:lnTo>
                  <a:lnTo>
                    <a:pt x="1436649" y="1570177"/>
                  </a:lnTo>
                  <a:lnTo>
                    <a:pt x="1397330" y="1598752"/>
                  </a:lnTo>
                  <a:lnTo>
                    <a:pt x="1356563" y="1624482"/>
                  </a:lnTo>
                  <a:lnTo>
                    <a:pt x="1314488" y="1647355"/>
                  </a:lnTo>
                  <a:lnTo>
                    <a:pt x="1271282" y="1667357"/>
                  </a:lnTo>
                  <a:lnTo>
                    <a:pt x="1227074" y="1684451"/>
                  </a:lnTo>
                  <a:lnTo>
                    <a:pt x="1182039" y="1698625"/>
                  </a:lnTo>
                  <a:lnTo>
                    <a:pt x="1136307" y="1709851"/>
                  </a:lnTo>
                  <a:lnTo>
                    <a:pt x="1090041" y="1718119"/>
                  </a:lnTo>
                  <a:lnTo>
                    <a:pt x="1043393" y="1723390"/>
                  </a:lnTo>
                  <a:lnTo>
                    <a:pt x="996530" y="1725637"/>
                  </a:lnTo>
                  <a:lnTo>
                    <a:pt x="949579" y="1724863"/>
                  </a:lnTo>
                  <a:lnTo>
                    <a:pt x="902703" y="1721027"/>
                  </a:lnTo>
                  <a:lnTo>
                    <a:pt x="856068" y="1714119"/>
                  </a:lnTo>
                  <a:lnTo>
                    <a:pt x="809802" y="1704111"/>
                  </a:lnTo>
                  <a:lnTo>
                    <a:pt x="764082" y="1690979"/>
                  </a:lnTo>
                  <a:lnTo>
                    <a:pt x="719048" y="1674698"/>
                  </a:lnTo>
                  <a:lnTo>
                    <a:pt x="674852" y="1655241"/>
                  </a:lnTo>
                  <a:lnTo>
                    <a:pt x="775309" y="1569478"/>
                  </a:lnTo>
                  <a:lnTo>
                    <a:pt x="336308" y="1571117"/>
                  </a:lnTo>
                  <a:lnTo>
                    <a:pt x="340588" y="1940636"/>
                  </a:lnTo>
                  <a:lnTo>
                    <a:pt x="443598" y="1852676"/>
                  </a:lnTo>
                  <a:lnTo>
                    <a:pt x="484682" y="1877783"/>
                  </a:lnTo>
                  <a:lnTo>
                    <a:pt x="526618" y="1900720"/>
                  </a:lnTo>
                  <a:lnTo>
                    <a:pt x="569328" y="1921471"/>
                  </a:lnTo>
                  <a:lnTo>
                    <a:pt x="612736" y="1940064"/>
                  </a:lnTo>
                  <a:lnTo>
                    <a:pt x="656755" y="1956485"/>
                  </a:lnTo>
                  <a:lnTo>
                    <a:pt x="701319" y="1970760"/>
                  </a:lnTo>
                  <a:lnTo>
                    <a:pt x="746340" y="1982889"/>
                  </a:lnTo>
                  <a:lnTo>
                    <a:pt x="791768" y="1992871"/>
                  </a:lnTo>
                  <a:lnTo>
                    <a:pt x="837488" y="2000707"/>
                  </a:lnTo>
                  <a:lnTo>
                    <a:pt x="883462" y="2006422"/>
                  </a:lnTo>
                  <a:lnTo>
                    <a:pt x="929589" y="2010016"/>
                  </a:lnTo>
                  <a:lnTo>
                    <a:pt x="975804" y="2011489"/>
                  </a:lnTo>
                  <a:lnTo>
                    <a:pt x="1022019" y="2010854"/>
                  </a:lnTo>
                  <a:lnTo>
                    <a:pt x="1068171" y="2008111"/>
                  </a:lnTo>
                  <a:lnTo>
                    <a:pt x="1114183" y="2003272"/>
                  </a:lnTo>
                  <a:lnTo>
                    <a:pt x="1159967" y="1996338"/>
                  </a:lnTo>
                  <a:lnTo>
                    <a:pt x="1205458" y="1987321"/>
                  </a:lnTo>
                  <a:lnTo>
                    <a:pt x="1250569" y="1976221"/>
                  </a:lnTo>
                  <a:lnTo>
                    <a:pt x="1295234" y="1963051"/>
                  </a:lnTo>
                  <a:lnTo>
                    <a:pt x="1339380" y="1947811"/>
                  </a:lnTo>
                  <a:lnTo>
                    <a:pt x="1382915" y="1930514"/>
                  </a:lnTo>
                  <a:lnTo>
                    <a:pt x="1425778" y="1911159"/>
                  </a:lnTo>
                  <a:lnTo>
                    <a:pt x="1467891" y="1889760"/>
                  </a:lnTo>
                  <a:lnTo>
                    <a:pt x="1509166" y="1866303"/>
                  </a:lnTo>
                  <a:lnTo>
                    <a:pt x="1549539" y="1840826"/>
                  </a:lnTo>
                  <a:lnTo>
                    <a:pt x="1588922" y="1813318"/>
                  </a:lnTo>
                  <a:lnTo>
                    <a:pt x="1627251" y="1783791"/>
                  </a:lnTo>
                  <a:lnTo>
                    <a:pt x="1664449" y="1752231"/>
                  </a:lnTo>
                  <a:close/>
                </a:path>
                <a:path w="2122170" h="2011679" extrusionOk="0">
                  <a:moveTo>
                    <a:pt x="2121852" y="1273378"/>
                  </a:moveTo>
                  <a:lnTo>
                    <a:pt x="2003158" y="1208087"/>
                  </a:lnTo>
                  <a:lnTo>
                    <a:pt x="2012111" y="1160780"/>
                  </a:lnTo>
                  <a:lnTo>
                    <a:pt x="2018741" y="1113447"/>
                  </a:lnTo>
                  <a:lnTo>
                    <a:pt x="2023059" y="1066152"/>
                  </a:lnTo>
                  <a:lnTo>
                    <a:pt x="2025103" y="1018984"/>
                  </a:lnTo>
                  <a:lnTo>
                    <a:pt x="2024913" y="972007"/>
                  </a:lnTo>
                  <a:lnTo>
                    <a:pt x="2022513" y="925271"/>
                  </a:lnTo>
                  <a:lnTo>
                    <a:pt x="2017941" y="878865"/>
                  </a:lnTo>
                  <a:lnTo>
                    <a:pt x="2011222" y="832853"/>
                  </a:lnTo>
                  <a:lnTo>
                    <a:pt x="2002396" y="787298"/>
                  </a:lnTo>
                  <a:lnTo>
                    <a:pt x="1991487" y="742289"/>
                  </a:lnTo>
                  <a:lnTo>
                    <a:pt x="1978545" y="697865"/>
                  </a:lnTo>
                  <a:lnTo>
                    <a:pt x="1963585" y="654113"/>
                  </a:lnTo>
                  <a:lnTo>
                    <a:pt x="1946656" y="611098"/>
                  </a:lnTo>
                  <a:lnTo>
                    <a:pt x="1927783" y="568896"/>
                  </a:lnTo>
                  <a:lnTo>
                    <a:pt x="1906981" y="527570"/>
                  </a:lnTo>
                  <a:lnTo>
                    <a:pt x="1884311" y="487197"/>
                  </a:lnTo>
                  <a:lnTo>
                    <a:pt x="1859800" y="447827"/>
                  </a:lnTo>
                  <a:lnTo>
                    <a:pt x="1833473" y="409549"/>
                  </a:lnTo>
                  <a:lnTo>
                    <a:pt x="1805355" y="372414"/>
                  </a:lnTo>
                  <a:lnTo>
                    <a:pt x="1775498" y="336511"/>
                  </a:lnTo>
                  <a:lnTo>
                    <a:pt x="1743925" y="301904"/>
                  </a:lnTo>
                  <a:lnTo>
                    <a:pt x="1710677" y="268643"/>
                  </a:lnTo>
                  <a:lnTo>
                    <a:pt x="1675765" y="236816"/>
                  </a:lnTo>
                  <a:lnTo>
                    <a:pt x="1639252" y="206502"/>
                  </a:lnTo>
                  <a:lnTo>
                    <a:pt x="1601139" y="177736"/>
                  </a:lnTo>
                  <a:lnTo>
                    <a:pt x="1561490" y="150622"/>
                  </a:lnTo>
                  <a:lnTo>
                    <a:pt x="1520317" y="125209"/>
                  </a:lnTo>
                  <a:lnTo>
                    <a:pt x="1477657" y="101561"/>
                  </a:lnTo>
                  <a:lnTo>
                    <a:pt x="1345196" y="354812"/>
                  </a:lnTo>
                  <a:lnTo>
                    <a:pt x="1387881" y="379006"/>
                  </a:lnTo>
                  <a:lnTo>
                    <a:pt x="1428496" y="405688"/>
                  </a:lnTo>
                  <a:lnTo>
                    <a:pt x="1466977" y="434733"/>
                  </a:lnTo>
                  <a:lnTo>
                    <a:pt x="1503248" y="466001"/>
                  </a:lnTo>
                  <a:lnTo>
                    <a:pt x="1537233" y="499351"/>
                  </a:lnTo>
                  <a:lnTo>
                    <a:pt x="1568843" y="534657"/>
                  </a:lnTo>
                  <a:lnTo>
                    <a:pt x="1598028" y="571779"/>
                  </a:lnTo>
                  <a:lnTo>
                    <a:pt x="1624698" y="610590"/>
                  </a:lnTo>
                  <a:lnTo>
                    <a:pt x="1648777" y="650938"/>
                  </a:lnTo>
                  <a:lnTo>
                    <a:pt x="1670189" y="692708"/>
                  </a:lnTo>
                  <a:lnTo>
                    <a:pt x="1688871" y="735761"/>
                  </a:lnTo>
                  <a:lnTo>
                    <a:pt x="1704733" y="779957"/>
                  </a:lnTo>
                  <a:lnTo>
                    <a:pt x="1717725" y="825157"/>
                  </a:lnTo>
                  <a:lnTo>
                    <a:pt x="1727746" y="871232"/>
                  </a:lnTo>
                  <a:lnTo>
                    <a:pt x="1734731" y="918044"/>
                  </a:lnTo>
                  <a:lnTo>
                    <a:pt x="1738604" y="965454"/>
                  </a:lnTo>
                  <a:lnTo>
                    <a:pt x="1739290" y="1013345"/>
                  </a:lnTo>
                  <a:lnTo>
                    <a:pt x="1736725" y="1061554"/>
                  </a:lnTo>
                  <a:lnTo>
                    <a:pt x="1620989" y="997889"/>
                  </a:lnTo>
                  <a:lnTo>
                    <a:pt x="1777695" y="1407985"/>
                  </a:lnTo>
                  <a:lnTo>
                    <a:pt x="2121852" y="1273378"/>
                  </a:lnTo>
                  <a:close/>
                </a:path>
              </a:pathLst>
            </a:custGeom>
            <a:solidFill>
              <a:srgbClr val="B8DAF1">
                <a:alpha val="47450"/>
              </a:srgbClr>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grpSp>
      <p:sp>
        <p:nvSpPr>
          <p:cNvPr id="165" name="Google Shape;165;p12"/>
          <p:cNvSpPr txBox="1"/>
          <p:nvPr/>
        </p:nvSpPr>
        <p:spPr>
          <a:xfrm>
            <a:off x="585409" y="1105585"/>
            <a:ext cx="2760345" cy="4696927"/>
          </a:xfrm>
          <a:prstGeom prst="rect">
            <a:avLst/>
          </a:prstGeom>
          <a:noFill/>
          <a:ln>
            <a:noFill/>
          </a:ln>
        </p:spPr>
        <p:txBody>
          <a:bodyPr spcFirstLastPara="1" wrap="square" lIns="0" tIns="133350" rIns="0" bIns="0" anchor="t" anchorCtr="0">
            <a:spAutoFit/>
          </a:bodyPr>
          <a:lstStyle/>
          <a:p>
            <a:pPr marL="12700" lvl="0" indent="0" algn="l" rtl="0">
              <a:lnSpc>
                <a:spcPct val="100000"/>
              </a:lnSpc>
              <a:spcBef>
                <a:spcPts val="0"/>
              </a:spcBef>
              <a:spcAft>
                <a:spcPts val="0"/>
              </a:spcAft>
              <a:buNone/>
            </a:pPr>
            <a:r>
              <a:rPr lang="en-US" sz="2800" dirty="0">
                <a:latin typeface="+mj-lt"/>
                <a:ea typeface="Cambria"/>
                <a:cs typeface="Cambria"/>
                <a:sym typeface="Cambria"/>
              </a:rPr>
              <a:t>Regions:</a:t>
            </a:r>
            <a:endParaRPr sz="2800" dirty="0">
              <a:latin typeface="+mj-lt"/>
              <a:ea typeface="Cambria"/>
              <a:cs typeface="Cambria"/>
              <a:sym typeface="Cambria"/>
            </a:endParaRPr>
          </a:p>
          <a:p>
            <a:pPr marL="298450" lvl="0" indent="-286385" algn="l" rtl="0">
              <a:lnSpc>
                <a:spcPct val="118892"/>
              </a:lnSpc>
              <a:spcBef>
                <a:spcPts val="944"/>
              </a:spcBef>
              <a:spcAft>
                <a:spcPts val="0"/>
              </a:spcAft>
              <a:buSzPts val="2800"/>
              <a:buFont typeface="Arial"/>
              <a:buChar char="•"/>
            </a:pPr>
            <a:r>
              <a:rPr lang="en-US" sz="2800" dirty="0">
                <a:latin typeface="+mj-lt"/>
                <a:ea typeface="Cambria"/>
                <a:cs typeface="Cambria"/>
                <a:sym typeface="Cambria"/>
              </a:rPr>
              <a:t>US</a:t>
            </a:r>
            <a:endParaRPr sz="2800" dirty="0">
              <a:latin typeface="+mj-lt"/>
              <a:ea typeface="Cambria"/>
              <a:cs typeface="Cambria"/>
              <a:sym typeface="Cambria"/>
            </a:endParaRPr>
          </a:p>
          <a:p>
            <a:pPr marL="298450" lvl="0" indent="-286385" algn="l" rtl="0">
              <a:lnSpc>
                <a:spcPct val="118892"/>
              </a:lnSpc>
              <a:spcBef>
                <a:spcPts val="0"/>
              </a:spcBef>
              <a:spcAft>
                <a:spcPts val="0"/>
              </a:spcAft>
              <a:buSzPts val="2800"/>
              <a:buFont typeface="Arial"/>
              <a:buChar char="•"/>
            </a:pPr>
            <a:r>
              <a:rPr lang="en-US" sz="2800" dirty="0">
                <a:latin typeface="+mj-lt"/>
                <a:ea typeface="Cambria"/>
                <a:cs typeface="Cambria"/>
                <a:sym typeface="Cambria"/>
              </a:rPr>
              <a:t>UK</a:t>
            </a:r>
            <a:endParaRPr sz="2800" dirty="0">
              <a:latin typeface="+mj-lt"/>
              <a:ea typeface="Cambria"/>
              <a:cs typeface="Cambria"/>
              <a:sym typeface="Cambria"/>
            </a:endParaRPr>
          </a:p>
          <a:p>
            <a:pPr marL="298450" lvl="0" indent="-286385" algn="l" rtl="0">
              <a:lnSpc>
                <a:spcPct val="118892"/>
              </a:lnSpc>
              <a:spcBef>
                <a:spcPts val="40"/>
              </a:spcBef>
              <a:spcAft>
                <a:spcPts val="0"/>
              </a:spcAft>
              <a:buSzPts val="2800"/>
              <a:buFont typeface="Arial"/>
              <a:buChar char="•"/>
            </a:pPr>
            <a:r>
              <a:rPr lang="en-US" sz="2800" dirty="0">
                <a:latin typeface="+mj-lt"/>
                <a:ea typeface="Cambria"/>
                <a:cs typeface="Cambria"/>
                <a:sym typeface="Cambria"/>
              </a:rPr>
              <a:t>Other Europe</a:t>
            </a:r>
            <a:endParaRPr sz="2800" dirty="0">
              <a:latin typeface="+mj-lt"/>
              <a:ea typeface="Cambria"/>
              <a:cs typeface="Cambria"/>
              <a:sym typeface="Cambria"/>
            </a:endParaRPr>
          </a:p>
          <a:p>
            <a:pPr marL="298450" lvl="0" indent="-286385" algn="l" rtl="0">
              <a:lnSpc>
                <a:spcPct val="118892"/>
              </a:lnSpc>
              <a:spcBef>
                <a:spcPts val="0"/>
              </a:spcBef>
              <a:spcAft>
                <a:spcPts val="0"/>
              </a:spcAft>
              <a:buSzPts val="2800"/>
              <a:buFont typeface="Arial"/>
              <a:buChar char="•"/>
            </a:pPr>
            <a:r>
              <a:rPr lang="en-US" sz="2800" dirty="0">
                <a:latin typeface="+mj-lt"/>
                <a:ea typeface="Cambria"/>
                <a:cs typeface="Cambria"/>
                <a:sym typeface="Cambria"/>
              </a:rPr>
              <a:t>South America</a:t>
            </a:r>
            <a:endParaRPr sz="2800" dirty="0">
              <a:latin typeface="+mj-lt"/>
              <a:ea typeface="Cambria"/>
              <a:cs typeface="Cambria"/>
              <a:sym typeface="Cambria"/>
            </a:endParaRPr>
          </a:p>
          <a:p>
            <a:pPr marL="298450" lvl="0" indent="-286385" algn="l" rtl="0">
              <a:lnSpc>
                <a:spcPct val="100000"/>
              </a:lnSpc>
              <a:spcBef>
                <a:spcPts val="40"/>
              </a:spcBef>
              <a:spcAft>
                <a:spcPts val="0"/>
              </a:spcAft>
              <a:buSzPts val="2800"/>
              <a:buFont typeface="Arial"/>
              <a:buChar char="•"/>
            </a:pPr>
            <a:r>
              <a:rPr lang="en-US" sz="2800" dirty="0">
                <a:latin typeface="+mj-lt"/>
                <a:ea typeface="Cambria"/>
                <a:cs typeface="Cambria"/>
                <a:sym typeface="Cambria"/>
              </a:rPr>
              <a:t>India</a:t>
            </a:r>
            <a:endParaRPr sz="2800" dirty="0">
              <a:latin typeface="+mj-lt"/>
              <a:ea typeface="Cambria"/>
              <a:cs typeface="Cambria"/>
              <a:sym typeface="Cambria"/>
            </a:endParaRPr>
          </a:p>
          <a:p>
            <a:pPr marL="298450" lvl="0" indent="-286385" algn="l" rtl="0">
              <a:lnSpc>
                <a:spcPct val="118892"/>
              </a:lnSpc>
              <a:spcBef>
                <a:spcPts val="40"/>
              </a:spcBef>
              <a:spcAft>
                <a:spcPts val="0"/>
              </a:spcAft>
              <a:buSzPts val="2800"/>
              <a:buFont typeface="Arial"/>
              <a:buChar char="•"/>
            </a:pPr>
            <a:r>
              <a:rPr lang="en-US" sz="2800" dirty="0">
                <a:latin typeface="+mj-lt"/>
                <a:ea typeface="Cambria"/>
                <a:cs typeface="Cambria"/>
                <a:sym typeface="Cambria"/>
              </a:rPr>
              <a:t>China</a:t>
            </a:r>
            <a:endParaRPr sz="2800" dirty="0">
              <a:latin typeface="+mj-lt"/>
              <a:ea typeface="Cambria"/>
              <a:cs typeface="Cambria"/>
              <a:sym typeface="Cambria"/>
            </a:endParaRPr>
          </a:p>
          <a:p>
            <a:pPr marL="298450" lvl="0" indent="-286385" algn="l" rtl="0">
              <a:lnSpc>
                <a:spcPct val="117857"/>
              </a:lnSpc>
              <a:spcBef>
                <a:spcPts val="0"/>
              </a:spcBef>
              <a:spcAft>
                <a:spcPts val="0"/>
              </a:spcAft>
              <a:buSzPts val="2800"/>
              <a:buFont typeface="Arial"/>
              <a:buChar char="•"/>
            </a:pPr>
            <a:r>
              <a:rPr lang="en-US" sz="2800" dirty="0">
                <a:latin typeface="+mj-lt"/>
                <a:ea typeface="Cambria"/>
                <a:cs typeface="Cambria"/>
                <a:sym typeface="Cambria"/>
              </a:rPr>
              <a:t>Other Asia</a:t>
            </a:r>
            <a:endParaRPr sz="2800" dirty="0">
              <a:latin typeface="+mj-lt"/>
              <a:ea typeface="Cambria"/>
              <a:cs typeface="Cambria"/>
              <a:sym typeface="Cambria"/>
            </a:endParaRPr>
          </a:p>
          <a:p>
            <a:pPr marL="298450" lvl="0" indent="-286385" algn="l" rtl="0">
              <a:lnSpc>
                <a:spcPct val="118892"/>
              </a:lnSpc>
              <a:spcBef>
                <a:spcPts val="0"/>
              </a:spcBef>
              <a:spcAft>
                <a:spcPts val="0"/>
              </a:spcAft>
              <a:buSzPts val="2800"/>
              <a:buFont typeface="Arial"/>
              <a:buChar char="•"/>
            </a:pPr>
            <a:r>
              <a:rPr lang="en-US" sz="2800" dirty="0">
                <a:latin typeface="+mj-lt"/>
                <a:ea typeface="Cambria"/>
                <a:cs typeface="Cambria"/>
                <a:sym typeface="Cambria"/>
              </a:rPr>
              <a:t>Australia</a:t>
            </a:r>
            <a:endParaRPr sz="2800" dirty="0">
              <a:latin typeface="+mj-lt"/>
              <a:ea typeface="Cambria"/>
              <a:cs typeface="Cambria"/>
              <a:sym typeface="Cambria"/>
            </a:endParaRPr>
          </a:p>
        </p:txBody>
      </p:sp>
      <p:pic>
        <p:nvPicPr>
          <p:cNvPr id="166" name="Google Shape;166;p12"/>
          <p:cNvPicPr preferRelativeResize="0"/>
          <p:nvPr/>
        </p:nvPicPr>
        <p:blipFill rotWithShape="1">
          <a:blip r:embed="rId9">
            <a:alphaModFix/>
          </a:blip>
          <a:srcRect/>
          <a:stretch/>
        </p:blipFill>
        <p:spPr>
          <a:xfrm>
            <a:off x="98180" y="5224779"/>
            <a:ext cx="9326716" cy="1012023"/>
          </a:xfrm>
          <a:prstGeom prst="rect">
            <a:avLst/>
          </a:prstGeom>
          <a:noFill/>
          <a:ln>
            <a:noFill/>
          </a:ln>
        </p:spPr>
      </p:pic>
      <p:pic>
        <p:nvPicPr>
          <p:cNvPr id="167" name="Google Shape;167;p12"/>
          <p:cNvPicPr preferRelativeResize="0"/>
          <p:nvPr/>
        </p:nvPicPr>
        <p:blipFill>
          <a:blip r:embed="rId10">
            <a:alphaModFix/>
          </a:blip>
          <a:stretch>
            <a:fillRect/>
          </a:stretch>
        </p:blipFill>
        <p:spPr>
          <a:xfrm>
            <a:off x="10734473" y="0"/>
            <a:ext cx="1448025" cy="7964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8452612" cy="825354"/>
          </a:xfrm>
          <a:prstGeom prst="rect">
            <a:avLst/>
          </a:prstGeom>
          <a:noFill/>
          <a:ln>
            <a:noFill/>
          </a:ln>
        </p:spPr>
        <p:txBody>
          <a:bodyPr spcFirstLastPara="1" wrap="square" lIns="0" tIns="12700" rIns="0" bIns="0" anchor="t" anchorCtr="0">
            <a:spAutoFit/>
          </a:bodyPr>
          <a:lstStyle/>
          <a:p>
            <a:pPr marL="290195" marR="5080" lvl="0" indent="-278130" algn="l" rtl="0">
              <a:lnSpc>
                <a:spcPct val="119696"/>
              </a:lnSpc>
              <a:spcBef>
                <a:spcPts val="0"/>
              </a:spcBef>
              <a:spcAft>
                <a:spcPts val="0"/>
              </a:spcAft>
              <a:buNone/>
            </a:pPr>
            <a:r>
              <a:rPr lang="en-US" sz="4400" dirty="0">
                <a:latin typeface="+mj-lt"/>
                <a:ea typeface="Calibri"/>
                <a:cs typeface="Calibri"/>
                <a:sym typeface="Calibri"/>
              </a:rPr>
              <a:t>Train/dev/test distributions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1242871"/>
            <a:ext cx="11750294"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An example of a machine learning team that optimized a model for several months on a dev set composed of loan approvals from medium-income zip codes, only to find that the model did not perform well on low-income zip codes. This highlights the importance of setting up the dev and test sets correctly to reflect the data expected in the future and prioritize the important aspects.</a:t>
            </a:r>
          </a:p>
          <a:p>
            <a:pPr marL="342900"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Setting up the dev set and evaluation metric serves as a target for the team to aim at, and the size of the dev and test sets is also crucial in the era of deep learning.</a:t>
            </a:r>
          </a:p>
        </p:txBody>
      </p:sp>
    </p:spTree>
    <p:extLst>
      <p:ext uri="{BB962C8B-B14F-4D97-AF65-F5344CB8AC3E}">
        <p14:creationId xmlns:p14="http://schemas.microsoft.com/office/powerpoint/2010/main" val="3776504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71"/>
        <p:cNvGrpSpPr/>
        <p:nvPr/>
      </p:nvGrpSpPr>
      <p:grpSpPr>
        <a:xfrm>
          <a:off x="0" y="0"/>
          <a:ext cx="0" cy="0"/>
          <a:chOff x="0" y="0"/>
          <a:chExt cx="0" cy="0"/>
        </a:xfrm>
      </p:grpSpPr>
      <p:sp>
        <p:nvSpPr>
          <p:cNvPr id="172" name="Google Shape;172;p13"/>
          <p:cNvSpPr txBox="1">
            <a:spLocks noGrp="1"/>
          </p:cNvSpPr>
          <p:nvPr>
            <p:ph type="title"/>
          </p:nvPr>
        </p:nvSpPr>
        <p:spPr>
          <a:xfrm>
            <a:off x="261620" y="139700"/>
            <a:ext cx="7290434"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j-lt"/>
                <a:ea typeface="Cambria"/>
                <a:cs typeface="Cambria"/>
                <a:sym typeface="Cambria"/>
              </a:rPr>
              <a:t>True story (details changed)</a:t>
            </a:r>
            <a:endParaRPr sz="4400" dirty="0">
              <a:latin typeface="+mj-lt"/>
              <a:ea typeface="Cambria"/>
              <a:cs typeface="Cambria"/>
              <a:sym typeface="Cambria"/>
            </a:endParaRPr>
          </a:p>
        </p:txBody>
      </p:sp>
      <p:sp>
        <p:nvSpPr>
          <p:cNvPr id="173" name="Google Shape;173;p13"/>
          <p:cNvSpPr txBox="1"/>
          <p:nvPr/>
        </p:nvSpPr>
        <p:spPr>
          <a:xfrm>
            <a:off x="940888" y="1982368"/>
            <a:ext cx="10111043" cy="1009015"/>
          </a:xfrm>
          <a:prstGeom prst="rect">
            <a:avLst/>
          </a:prstGeom>
          <a:noFill/>
          <a:ln>
            <a:noFill/>
          </a:ln>
        </p:spPr>
        <p:txBody>
          <a:bodyPr spcFirstLastPara="1" wrap="square" lIns="0" tIns="4425" rIns="0" bIns="0" anchor="t" anchorCtr="0">
            <a:spAutoFit/>
          </a:bodyPr>
          <a:lstStyle/>
          <a:p>
            <a:pPr marL="12700" marR="5080" lvl="0" indent="0" algn="l" rtl="0">
              <a:lnSpc>
                <a:spcPct val="101600"/>
              </a:lnSpc>
              <a:spcBef>
                <a:spcPts val="0"/>
              </a:spcBef>
              <a:spcAft>
                <a:spcPts val="0"/>
              </a:spcAft>
              <a:buNone/>
            </a:pPr>
            <a:r>
              <a:rPr lang="en-US" sz="3200" dirty="0">
                <a:latin typeface="+mj-lt"/>
                <a:ea typeface="Cambria"/>
                <a:cs typeface="Cambria"/>
                <a:sym typeface="Cambria"/>
              </a:rPr>
              <a:t>Optimizing on dev set on loan approvals for medium income zip codes</a:t>
            </a:r>
            <a:endParaRPr sz="3200" dirty="0">
              <a:latin typeface="+mj-lt"/>
              <a:ea typeface="Cambria"/>
              <a:cs typeface="Cambria"/>
              <a:sym typeface="Cambria"/>
            </a:endParaRPr>
          </a:p>
        </p:txBody>
      </p:sp>
      <p:sp>
        <p:nvSpPr>
          <p:cNvPr id="174" name="Google Shape;174;p13"/>
          <p:cNvSpPr txBox="1"/>
          <p:nvPr/>
        </p:nvSpPr>
        <p:spPr>
          <a:xfrm>
            <a:off x="940888" y="3625011"/>
            <a:ext cx="5838190" cy="513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200" dirty="0">
                <a:latin typeface="+mj-lt"/>
                <a:ea typeface="Cambria"/>
                <a:cs typeface="Cambria"/>
                <a:sym typeface="Cambria"/>
              </a:rPr>
              <a:t>Tested on low income zip codes</a:t>
            </a:r>
            <a:endParaRPr sz="3200" dirty="0">
              <a:latin typeface="+mj-lt"/>
              <a:ea typeface="Cambria"/>
              <a:cs typeface="Cambria"/>
              <a:sym typeface="Cambria"/>
            </a:endParaRPr>
          </a:p>
        </p:txBody>
      </p:sp>
      <p:pic>
        <p:nvPicPr>
          <p:cNvPr id="175" name="Google Shape;175;p13"/>
          <p:cNvPicPr preferRelativeResize="0"/>
          <p:nvPr/>
        </p:nvPicPr>
        <p:blipFill rotWithShape="1">
          <a:blip r:embed="rId3">
            <a:alphaModFix/>
          </a:blip>
          <a:srcRect/>
          <a:stretch/>
        </p:blipFill>
        <p:spPr>
          <a:xfrm>
            <a:off x="838200" y="3098532"/>
            <a:ext cx="2681095" cy="419930"/>
          </a:xfrm>
          <a:prstGeom prst="rect">
            <a:avLst/>
          </a:prstGeom>
          <a:noFill/>
          <a:ln>
            <a:noFill/>
          </a:ln>
        </p:spPr>
      </p:pic>
      <p:pic>
        <p:nvPicPr>
          <p:cNvPr id="176" name="Google Shape;176;p13"/>
          <p:cNvPicPr preferRelativeResize="0"/>
          <p:nvPr/>
        </p:nvPicPr>
        <p:blipFill>
          <a:blip r:embed="rId4">
            <a:alphaModFix/>
          </a:blip>
          <a:stretch>
            <a:fillRect/>
          </a:stretch>
        </p:blipFill>
        <p:spPr>
          <a:xfrm>
            <a:off x="10734473" y="0"/>
            <a:ext cx="1448025" cy="7964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80"/>
        <p:cNvGrpSpPr/>
        <p:nvPr/>
      </p:nvGrpSpPr>
      <p:grpSpPr>
        <a:xfrm>
          <a:off x="0" y="0"/>
          <a:ext cx="0" cy="0"/>
          <a:chOff x="0" y="0"/>
          <a:chExt cx="0" cy="0"/>
        </a:xfrm>
      </p:grpSpPr>
      <p:sp>
        <p:nvSpPr>
          <p:cNvPr id="181" name="Google Shape;181;p14"/>
          <p:cNvSpPr txBox="1"/>
          <p:nvPr/>
        </p:nvSpPr>
        <p:spPr>
          <a:xfrm>
            <a:off x="261620" y="139700"/>
            <a:ext cx="255143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n-lt"/>
                <a:ea typeface="Cambria"/>
                <a:cs typeface="Cambria"/>
                <a:sym typeface="Cambria"/>
              </a:rPr>
              <a:t>Guideline</a:t>
            </a:r>
            <a:endParaRPr sz="4400" dirty="0">
              <a:latin typeface="+mn-lt"/>
              <a:ea typeface="Cambria"/>
              <a:cs typeface="Cambria"/>
              <a:sym typeface="Cambria"/>
            </a:endParaRPr>
          </a:p>
        </p:txBody>
      </p:sp>
      <p:sp>
        <p:nvSpPr>
          <p:cNvPr id="182" name="Google Shape;182;p14"/>
          <p:cNvSpPr txBox="1"/>
          <p:nvPr/>
        </p:nvSpPr>
        <p:spPr>
          <a:xfrm>
            <a:off x="589085" y="1442300"/>
            <a:ext cx="11166230" cy="2482859"/>
          </a:xfrm>
          <a:prstGeom prst="rect">
            <a:avLst/>
          </a:prstGeom>
          <a:noFill/>
          <a:ln>
            <a:noFill/>
          </a:ln>
        </p:spPr>
        <p:txBody>
          <a:bodyPr spcFirstLastPara="1" wrap="square" lIns="0" tIns="6350" rIns="0" bIns="0" anchor="t" anchorCtr="0">
            <a:spAutoFit/>
          </a:bodyPr>
          <a:lstStyle/>
          <a:p>
            <a:pPr marL="12700" marR="5080" lvl="0" indent="0" algn="l" rtl="0">
              <a:lnSpc>
                <a:spcPct val="149300"/>
              </a:lnSpc>
              <a:spcBef>
                <a:spcPts val="0"/>
              </a:spcBef>
              <a:spcAft>
                <a:spcPts val="0"/>
              </a:spcAft>
              <a:buNone/>
            </a:pPr>
            <a:r>
              <a:rPr lang="en-US" sz="3600" dirty="0">
                <a:latin typeface="+mj-lt"/>
                <a:ea typeface="Cambria"/>
                <a:cs typeface="Cambria"/>
                <a:sym typeface="Cambria"/>
              </a:rPr>
              <a:t>Choose a dev set and test set to reflect data you expect to get in the future and consider important to do well on.</a:t>
            </a:r>
            <a:endParaRPr sz="3600" dirty="0">
              <a:latin typeface="+mj-lt"/>
              <a:ea typeface="Cambria"/>
              <a:cs typeface="Cambria"/>
              <a:sym typeface="Cambria"/>
            </a:endParaRPr>
          </a:p>
        </p:txBody>
      </p:sp>
      <p:pic>
        <p:nvPicPr>
          <p:cNvPr id="183" name="Google Shape;183;p14"/>
          <p:cNvPicPr preferRelativeResize="0"/>
          <p:nvPr/>
        </p:nvPicPr>
        <p:blipFill>
          <a:blip r:embed="rId3">
            <a:alphaModFix/>
          </a:blip>
          <a:stretch>
            <a:fillRect/>
          </a:stretch>
        </p:blipFill>
        <p:spPr>
          <a:xfrm>
            <a:off x="10734473" y="0"/>
            <a:ext cx="1448025" cy="7964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87"/>
        <p:cNvGrpSpPr/>
        <p:nvPr/>
      </p:nvGrpSpPr>
      <p:grpSpPr>
        <a:xfrm>
          <a:off x="0" y="0"/>
          <a:ext cx="0" cy="0"/>
          <a:chOff x="0" y="0"/>
          <a:chExt cx="0" cy="0"/>
        </a:xfrm>
      </p:grpSpPr>
      <p:sp>
        <p:nvSpPr>
          <p:cNvPr id="188" name="Google Shape;188;p15"/>
          <p:cNvSpPr txBox="1"/>
          <p:nvPr/>
        </p:nvSpPr>
        <p:spPr>
          <a:xfrm>
            <a:off x="6477878" y="3733533"/>
            <a:ext cx="3984975" cy="2022590"/>
          </a:xfrm>
          <a:prstGeom prst="rect">
            <a:avLst/>
          </a:prstGeom>
          <a:noFill/>
          <a:ln>
            <a:noFill/>
          </a:ln>
        </p:spPr>
        <p:txBody>
          <a:bodyPr spcFirstLastPara="1" wrap="square" lIns="0" tIns="27925" rIns="0" bIns="0" anchor="t" anchorCtr="0">
            <a:spAutoFit/>
          </a:bodyPr>
          <a:lstStyle/>
          <a:p>
            <a:pPr marL="12700" marR="5080" lvl="0" indent="342900" algn="l" rtl="0">
              <a:lnSpc>
                <a:spcPct val="119696"/>
              </a:lnSpc>
              <a:spcBef>
                <a:spcPts val="0"/>
              </a:spcBef>
              <a:spcAft>
                <a:spcPts val="0"/>
              </a:spcAft>
              <a:buNone/>
            </a:pPr>
            <a:r>
              <a:rPr lang="en-US" sz="5400" dirty="0">
                <a:latin typeface="+mj-lt"/>
                <a:ea typeface="Calibri"/>
                <a:cs typeface="Calibri"/>
                <a:sym typeface="Calibri"/>
              </a:rPr>
              <a:t>Size of dev and test sets</a:t>
            </a:r>
            <a:endParaRPr sz="5400" dirty="0">
              <a:latin typeface="+mj-lt"/>
              <a:ea typeface="Calibri"/>
              <a:cs typeface="Calibri"/>
              <a:sym typeface="Calibri"/>
            </a:endParaRPr>
          </a:p>
        </p:txBody>
      </p:sp>
      <p:sp>
        <p:nvSpPr>
          <p:cNvPr id="189" name="Google Shape;189;p15"/>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90" name="Google Shape;190;p15"/>
          <p:cNvSpPr txBox="1">
            <a:spLocks noGrp="1"/>
          </p:cNvSpPr>
          <p:nvPr>
            <p:ph type="title"/>
          </p:nvPr>
        </p:nvSpPr>
        <p:spPr>
          <a:xfrm>
            <a:off x="5058879" y="1992473"/>
            <a:ext cx="6822974" cy="1112612"/>
          </a:xfrm>
          <a:prstGeom prst="rect">
            <a:avLst/>
          </a:prstGeom>
          <a:noFill/>
          <a:ln>
            <a:noFill/>
          </a:ln>
        </p:spPr>
        <p:txBody>
          <a:bodyPr spcFirstLastPara="1" wrap="square" lIns="0" tIns="114300" rIns="0" bIns="0" anchor="t" anchorCtr="0">
            <a:spAutoFit/>
          </a:bodyPr>
          <a:lstStyle/>
          <a:p>
            <a:pPr marL="142875" marR="5080" lvl="0" indent="-130175" algn="l" rtl="0">
              <a:lnSpc>
                <a:spcPct val="108333"/>
              </a:lnSpc>
              <a:spcBef>
                <a:spcPts val="0"/>
              </a:spcBef>
              <a:spcAft>
                <a:spcPts val="0"/>
              </a:spcAft>
              <a:buNone/>
            </a:pPr>
            <a:r>
              <a:rPr lang="en-US" dirty="0">
                <a:latin typeface="+mj-lt"/>
              </a:rPr>
              <a:t>Setting up your goal</a:t>
            </a:r>
            <a:endParaRPr dirty="0">
              <a:latin typeface="+mj-lt"/>
            </a:endParaRPr>
          </a:p>
        </p:txBody>
      </p:sp>
      <p:pic>
        <p:nvPicPr>
          <p:cNvPr id="191" name="Google Shape;191;p15"/>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8452612" cy="825354"/>
          </a:xfrm>
          <a:prstGeom prst="rect">
            <a:avLst/>
          </a:prstGeom>
          <a:noFill/>
          <a:ln>
            <a:noFill/>
          </a:ln>
        </p:spPr>
        <p:txBody>
          <a:bodyPr spcFirstLastPara="1" wrap="square" lIns="0" tIns="12700" rIns="0" bIns="0" anchor="t" anchorCtr="0">
            <a:spAutoFit/>
          </a:bodyPr>
          <a:lstStyle/>
          <a:p>
            <a:pPr marL="12700" marR="5080" lvl="0" indent="342900" algn="l" rtl="0">
              <a:lnSpc>
                <a:spcPct val="119696"/>
              </a:lnSpc>
              <a:spcBef>
                <a:spcPts val="0"/>
              </a:spcBef>
              <a:spcAft>
                <a:spcPts val="0"/>
              </a:spcAft>
              <a:buNone/>
            </a:pPr>
            <a:r>
              <a:rPr lang="en-GB" sz="4400" dirty="0">
                <a:latin typeface="+mj-lt"/>
                <a:ea typeface="Calibri"/>
                <a:cs typeface="Calibri"/>
                <a:sym typeface="Calibri"/>
              </a:rPr>
              <a:t>Size of dev and test sets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829632"/>
            <a:ext cx="11750294" cy="341632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In the deep learning era, where dataset sizes are much larger than before, the guidelines for setting up dev and test sets are changing. The traditional 70/30 split between training and test sets or 60/20/20 split between training, dev, and test sets is no longer reasonable for very large datasets. Instead, a smaller percentage of the data is used for dev and test sets, with the majority going to the training set.</a:t>
            </a:r>
          </a:p>
          <a:p>
            <a:pPr marL="342900"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For example, if there are a million training examples, 98% may be used for training, while 1% is used for the dev and test sets each, providing 10,000 examples for each of dev and test sets.</a:t>
            </a:r>
          </a:p>
        </p:txBody>
      </p:sp>
    </p:spTree>
    <p:extLst>
      <p:ext uri="{BB962C8B-B14F-4D97-AF65-F5344CB8AC3E}">
        <p14:creationId xmlns:p14="http://schemas.microsoft.com/office/powerpoint/2010/main" val="3840050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16"/>
          <p:cNvSpPr txBox="1">
            <a:spLocks noGrp="1"/>
          </p:cNvSpPr>
          <p:nvPr>
            <p:ph type="title"/>
          </p:nvPr>
        </p:nvSpPr>
        <p:spPr>
          <a:xfrm>
            <a:off x="261620" y="139700"/>
            <a:ext cx="643509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j-lt"/>
                <a:ea typeface="Cambria"/>
                <a:cs typeface="Cambria"/>
                <a:sym typeface="Cambria"/>
              </a:rPr>
              <a:t>Old way of splitting data</a:t>
            </a:r>
            <a:endParaRPr sz="4400" dirty="0">
              <a:latin typeface="+mj-lt"/>
              <a:ea typeface="Cambria"/>
              <a:cs typeface="Cambria"/>
              <a:sym typeface="Cambria"/>
            </a:endParaRPr>
          </a:p>
        </p:txBody>
      </p:sp>
      <p:pic>
        <p:nvPicPr>
          <p:cNvPr id="197" name="Google Shape;197;p16"/>
          <p:cNvPicPr preferRelativeResize="0"/>
          <p:nvPr/>
        </p:nvPicPr>
        <p:blipFill rotWithShape="1">
          <a:blip r:embed="rId3">
            <a:alphaModFix/>
          </a:blip>
          <a:srcRect/>
          <a:stretch/>
        </p:blipFill>
        <p:spPr>
          <a:xfrm>
            <a:off x="266696" y="993536"/>
            <a:ext cx="8657164" cy="3810000"/>
          </a:xfrm>
          <a:prstGeom prst="rect">
            <a:avLst/>
          </a:prstGeom>
          <a:noFill/>
          <a:ln>
            <a:noFill/>
          </a:ln>
        </p:spPr>
      </p:pic>
      <p:pic>
        <p:nvPicPr>
          <p:cNvPr id="198" name="Google Shape;198;p16"/>
          <p:cNvPicPr preferRelativeResize="0"/>
          <p:nvPr/>
        </p:nvPicPr>
        <p:blipFill rotWithShape="1">
          <a:blip r:embed="rId4">
            <a:alphaModFix/>
          </a:blip>
          <a:srcRect/>
          <a:stretch/>
        </p:blipFill>
        <p:spPr>
          <a:xfrm>
            <a:off x="261620" y="4832965"/>
            <a:ext cx="8806180" cy="2016006"/>
          </a:xfrm>
          <a:prstGeom prst="rect">
            <a:avLst/>
          </a:prstGeom>
          <a:noFill/>
          <a:ln>
            <a:noFill/>
          </a:ln>
        </p:spPr>
      </p:pic>
      <p:pic>
        <p:nvPicPr>
          <p:cNvPr id="199" name="Google Shape;199;p16"/>
          <p:cNvPicPr preferRelativeResize="0"/>
          <p:nvPr/>
        </p:nvPicPr>
        <p:blipFill>
          <a:blip r:embed="rId5">
            <a:alphaModFix/>
          </a:blip>
          <a:stretch>
            <a:fillRect/>
          </a:stretch>
        </p:blipFill>
        <p:spPr>
          <a:xfrm>
            <a:off x="10734473" y="0"/>
            <a:ext cx="1448025" cy="79641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8452612" cy="825354"/>
          </a:xfrm>
          <a:prstGeom prst="rect">
            <a:avLst/>
          </a:prstGeom>
          <a:noFill/>
          <a:ln>
            <a:noFill/>
          </a:ln>
        </p:spPr>
        <p:txBody>
          <a:bodyPr spcFirstLastPara="1" wrap="square" lIns="0" tIns="12700" rIns="0" bIns="0" anchor="t" anchorCtr="0">
            <a:spAutoFit/>
          </a:bodyPr>
          <a:lstStyle/>
          <a:p>
            <a:pPr marL="12700" marR="5080" lvl="0" indent="342900" algn="l" rtl="0">
              <a:lnSpc>
                <a:spcPct val="119696"/>
              </a:lnSpc>
              <a:spcBef>
                <a:spcPts val="0"/>
              </a:spcBef>
              <a:spcAft>
                <a:spcPts val="0"/>
              </a:spcAft>
              <a:buNone/>
            </a:pPr>
            <a:r>
              <a:rPr lang="en-GB" sz="4400" dirty="0">
                <a:latin typeface="+mj-lt"/>
                <a:ea typeface="Calibri"/>
                <a:cs typeface="Calibri"/>
                <a:sym typeface="Calibri"/>
              </a:rPr>
              <a:t>Size of dev and test sets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1190117"/>
            <a:ext cx="11750294" cy="341632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The test set should be big enough to provide high confidence in the overall performance of the final system, but the necessary size may vary depending on the application.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 smaller test set size may be adequate in some cases, but it's not recommended to skip having a separate test set altogether as it provides an unbiased estimate of the system's performance before shipping.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Changing the evaluation metric or dev/test sets may be necessary during a machine learning problem, but this should be done carefully to avoid bias and ensure that the new evaluation is appropriate for the problem at hand.</a:t>
            </a:r>
          </a:p>
        </p:txBody>
      </p:sp>
    </p:spTree>
    <p:extLst>
      <p:ext uri="{BB962C8B-B14F-4D97-AF65-F5344CB8AC3E}">
        <p14:creationId xmlns:p14="http://schemas.microsoft.com/office/powerpoint/2010/main" val="3936318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261620" y="139700"/>
            <a:ext cx="7364095" cy="825354"/>
          </a:xfrm>
          <a:prstGeom prst="rect">
            <a:avLst/>
          </a:prstGeom>
          <a:noFill/>
          <a:ln>
            <a:noFill/>
          </a:ln>
        </p:spPr>
        <p:txBody>
          <a:bodyPr spcFirstLastPara="1" wrap="square" lIns="0" tIns="12700" rIns="0" bIns="0" anchor="t" anchorCtr="0">
            <a:spAutoFit/>
          </a:bodyPr>
          <a:lstStyle/>
          <a:p>
            <a:pPr marL="12700" marR="5080" lvl="0" indent="191134" algn="l" rtl="0">
              <a:lnSpc>
                <a:spcPct val="119696"/>
              </a:lnSpc>
              <a:spcBef>
                <a:spcPts val="0"/>
              </a:spcBef>
              <a:spcAft>
                <a:spcPts val="0"/>
              </a:spcAft>
              <a:buNone/>
            </a:pPr>
            <a:r>
              <a:rPr lang="en-US" sz="4400" dirty="0">
                <a:latin typeface="+mj-lt"/>
                <a:ea typeface="Calibri"/>
                <a:cs typeface="Calibri"/>
                <a:sym typeface="Calibri"/>
              </a:rPr>
              <a:t>Why ML Strategy?</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441763" y="1397666"/>
            <a:ext cx="11583162" cy="3046988"/>
          </a:xfrm>
          <a:prstGeom prst="rect">
            <a:avLst/>
          </a:prstGeom>
          <a:noFill/>
        </p:spPr>
        <p:txBody>
          <a:bodyPr wrap="square">
            <a:spAutoFit/>
          </a:bodyPr>
          <a:lstStyle/>
          <a:p>
            <a:pPr marL="342900" indent="-342900">
              <a:buFont typeface="Arial" panose="020B0604020202020204" pitchFamily="34" charset="0"/>
              <a:buChar char="•"/>
            </a:pPr>
            <a:r>
              <a:rPr lang="en-US" sz="2400" dirty="0"/>
              <a:t>Choosing the wrong idea can lead to wasted time and effort with little improvement. </a:t>
            </a:r>
          </a:p>
          <a:p>
            <a:pPr marL="342900" indent="-342900">
              <a:buFont typeface="Arial" panose="020B0604020202020204" pitchFamily="34" charset="0"/>
              <a:buChar char="•"/>
            </a:pPr>
            <a:r>
              <a:rPr lang="en-US" sz="2400" dirty="0"/>
              <a:t>Using quick and effective strategies can determine the most promising ideas, with unique lessons learned from building and shipping deep learning products.</a:t>
            </a:r>
          </a:p>
          <a:p>
            <a:pPr marL="342900" indent="-342900">
              <a:buFont typeface="Arial" panose="020B0604020202020204" pitchFamily="34" charset="0"/>
              <a:buChar char="•"/>
            </a:pPr>
            <a:r>
              <a:rPr lang="en-US" sz="2400" dirty="0"/>
              <a:t>The strategy for machine learning is changing in the era of deep learning due to the different opportunities and challenges presented by deep learning algorithms. It aims to help learners become more effective in making their deep learning systems work.</a:t>
            </a:r>
          </a:p>
        </p:txBody>
      </p:sp>
    </p:spTree>
    <p:extLst>
      <p:ext uri="{BB962C8B-B14F-4D97-AF65-F5344CB8AC3E}">
        <p14:creationId xmlns:p14="http://schemas.microsoft.com/office/powerpoint/2010/main" val="2011314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sp>
        <p:nvSpPr>
          <p:cNvPr id="204" name="Google Shape;204;p17"/>
          <p:cNvSpPr txBox="1"/>
          <p:nvPr/>
        </p:nvSpPr>
        <p:spPr>
          <a:xfrm>
            <a:off x="261620" y="139700"/>
            <a:ext cx="368871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j-lt"/>
                <a:ea typeface="Cambria"/>
                <a:cs typeface="Cambria"/>
                <a:sym typeface="Cambria"/>
              </a:rPr>
              <a:t>Size of dev set</a:t>
            </a:r>
            <a:endParaRPr sz="4400" dirty="0">
              <a:latin typeface="+mj-lt"/>
              <a:ea typeface="Cambria"/>
              <a:cs typeface="Cambria"/>
              <a:sym typeface="Cambria"/>
            </a:endParaRPr>
          </a:p>
        </p:txBody>
      </p:sp>
      <p:sp>
        <p:nvSpPr>
          <p:cNvPr id="205" name="Google Shape;205;p17"/>
          <p:cNvSpPr txBox="1"/>
          <p:nvPr/>
        </p:nvSpPr>
        <p:spPr>
          <a:xfrm>
            <a:off x="931665" y="984579"/>
            <a:ext cx="10588625" cy="1498600"/>
          </a:xfrm>
          <a:prstGeom prst="rect">
            <a:avLst/>
          </a:prstGeom>
          <a:noFill/>
          <a:ln>
            <a:noFill/>
          </a:ln>
        </p:spPr>
        <p:txBody>
          <a:bodyPr spcFirstLastPara="1" wrap="square" lIns="0" tIns="12700" rIns="0" bIns="0" anchor="t" anchorCtr="0">
            <a:spAutoFit/>
          </a:bodyPr>
          <a:lstStyle/>
          <a:p>
            <a:pPr marL="12700" marR="5080" lvl="0" indent="0" algn="l" rtl="0">
              <a:lnSpc>
                <a:spcPct val="151000"/>
              </a:lnSpc>
              <a:spcBef>
                <a:spcPts val="0"/>
              </a:spcBef>
              <a:spcAft>
                <a:spcPts val="0"/>
              </a:spcAft>
              <a:buNone/>
            </a:pPr>
            <a:r>
              <a:rPr lang="en-US" sz="3200" dirty="0">
                <a:latin typeface="+mn-lt"/>
                <a:ea typeface="Cambria"/>
                <a:cs typeface="Cambria"/>
                <a:sym typeface="Cambria"/>
              </a:rPr>
              <a:t>Set your dev set to be big enough to detect differences in algorithm/models you’re trying out.</a:t>
            </a:r>
            <a:endParaRPr sz="3200" dirty="0">
              <a:latin typeface="+mn-lt"/>
              <a:ea typeface="Cambria"/>
              <a:cs typeface="Cambria"/>
              <a:sym typeface="Cambria"/>
            </a:endParaRPr>
          </a:p>
        </p:txBody>
      </p:sp>
      <p:pic>
        <p:nvPicPr>
          <p:cNvPr id="206" name="Google Shape;206;p17"/>
          <p:cNvPicPr preferRelativeResize="0"/>
          <p:nvPr/>
        </p:nvPicPr>
        <p:blipFill>
          <a:blip r:embed="rId3">
            <a:alphaModFix/>
          </a:blip>
          <a:stretch>
            <a:fillRect/>
          </a:stretch>
        </p:blipFill>
        <p:spPr>
          <a:xfrm>
            <a:off x="10734473" y="0"/>
            <a:ext cx="1448025" cy="7964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210"/>
        <p:cNvGrpSpPr/>
        <p:nvPr/>
      </p:nvGrpSpPr>
      <p:grpSpPr>
        <a:xfrm>
          <a:off x="0" y="0"/>
          <a:ext cx="0" cy="0"/>
          <a:chOff x="0" y="0"/>
          <a:chExt cx="0" cy="0"/>
        </a:xfrm>
      </p:grpSpPr>
      <p:sp>
        <p:nvSpPr>
          <p:cNvPr id="211" name="Google Shape;211;p18"/>
          <p:cNvSpPr txBox="1"/>
          <p:nvPr/>
        </p:nvSpPr>
        <p:spPr>
          <a:xfrm>
            <a:off x="261620" y="139700"/>
            <a:ext cx="3761104"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j-lt"/>
                <a:ea typeface="Cambria"/>
                <a:cs typeface="Cambria"/>
                <a:sym typeface="Cambria"/>
              </a:rPr>
              <a:t>Size of test set</a:t>
            </a:r>
            <a:endParaRPr sz="4400" dirty="0">
              <a:latin typeface="+mj-lt"/>
              <a:ea typeface="Cambria"/>
              <a:cs typeface="Cambria"/>
              <a:sym typeface="Cambria"/>
            </a:endParaRPr>
          </a:p>
        </p:txBody>
      </p:sp>
      <p:sp>
        <p:nvSpPr>
          <p:cNvPr id="212" name="Google Shape;212;p18"/>
          <p:cNvSpPr txBox="1"/>
          <p:nvPr/>
        </p:nvSpPr>
        <p:spPr>
          <a:xfrm>
            <a:off x="931665" y="984579"/>
            <a:ext cx="10664190" cy="1498600"/>
          </a:xfrm>
          <a:prstGeom prst="rect">
            <a:avLst/>
          </a:prstGeom>
          <a:noFill/>
          <a:ln>
            <a:noFill/>
          </a:ln>
        </p:spPr>
        <p:txBody>
          <a:bodyPr spcFirstLastPara="1" wrap="square" lIns="0" tIns="12700" rIns="0" bIns="0" anchor="t" anchorCtr="0">
            <a:spAutoFit/>
          </a:bodyPr>
          <a:lstStyle/>
          <a:p>
            <a:pPr marL="12700" marR="5080" lvl="0" indent="0" algn="l" rtl="0">
              <a:lnSpc>
                <a:spcPct val="151000"/>
              </a:lnSpc>
              <a:spcBef>
                <a:spcPts val="0"/>
              </a:spcBef>
              <a:spcAft>
                <a:spcPts val="0"/>
              </a:spcAft>
              <a:buNone/>
            </a:pPr>
            <a:r>
              <a:rPr lang="en-US" sz="3200" dirty="0">
                <a:latin typeface="+mn-lt"/>
                <a:ea typeface="Cambria"/>
                <a:cs typeface="Cambria"/>
                <a:sym typeface="Cambria"/>
              </a:rPr>
              <a:t>Set your test set to be big enough to give high confidence in the overall performance of your system.</a:t>
            </a:r>
            <a:endParaRPr sz="3200" dirty="0">
              <a:latin typeface="+mn-lt"/>
              <a:ea typeface="Cambria"/>
              <a:cs typeface="Cambria"/>
              <a:sym typeface="Cambria"/>
            </a:endParaRPr>
          </a:p>
        </p:txBody>
      </p:sp>
      <p:pic>
        <p:nvPicPr>
          <p:cNvPr id="213" name="Google Shape;213;p18"/>
          <p:cNvPicPr preferRelativeResize="0"/>
          <p:nvPr/>
        </p:nvPicPr>
        <p:blipFill>
          <a:blip r:embed="rId3">
            <a:alphaModFix/>
          </a:blip>
          <a:stretch>
            <a:fillRect/>
          </a:stretch>
        </p:blipFill>
        <p:spPr>
          <a:xfrm>
            <a:off x="10734473" y="0"/>
            <a:ext cx="1448025" cy="79641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19"/>
          <p:cNvSpPr txBox="1"/>
          <p:nvPr/>
        </p:nvSpPr>
        <p:spPr>
          <a:xfrm>
            <a:off x="4288951" y="3716489"/>
            <a:ext cx="7903049" cy="2022590"/>
          </a:xfrm>
          <a:prstGeom prst="rect">
            <a:avLst/>
          </a:prstGeom>
          <a:noFill/>
          <a:ln>
            <a:noFill/>
          </a:ln>
        </p:spPr>
        <p:txBody>
          <a:bodyPr spcFirstLastPara="1" wrap="square" lIns="0" tIns="27925" rIns="0" bIns="0" anchor="t" anchorCtr="0">
            <a:spAutoFit/>
          </a:bodyPr>
          <a:lstStyle/>
          <a:p>
            <a:pPr marL="12065" marR="5080" lvl="0" indent="0" algn="ctr" rtl="0">
              <a:lnSpc>
                <a:spcPct val="119696"/>
              </a:lnSpc>
              <a:spcBef>
                <a:spcPts val="0"/>
              </a:spcBef>
              <a:spcAft>
                <a:spcPts val="0"/>
              </a:spcAft>
              <a:buNone/>
            </a:pPr>
            <a:r>
              <a:rPr lang="en-US" sz="5400" dirty="0">
                <a:latin typeface="+mj-lt"/>
                <a:ea typeface="Calibri"/>
                <a:cs typeface="Calibri"/>
                <a:sym typeface="Calibri"/>
              </a:rPr>
              <a:t>When to change dev/test sets and metrics</a:t>
            </a:r>
            <a:endParaRPr sz="5400" dirty="0">
              <a:latin typeface="+mj-lt"/>
              <a:ea typeface="Calibri"/>
              <a:cs typeface="Calibri"/>
              <a:sym typeface="Calibri"/>
            </a:endParaRPr>
          </a:p>
        </p:txBody>
      </p:sp>
      <p:sp>
        <p:nvSpPr>
          <p:cNvPr id="219" name="Google Shape;219;p19"/>
          <p:cNvSpPr/>
          <p:nvPr/>
        </p:nvSpPr>
        <p:spPr>
          <a:xfrm>
            <a:off x="4786074" y="3180038"/>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20" name="Google Shape;220;p19"/>
          <p:cNvSpPr txBox="1">
            <a:spLocks noGrp="1"/>
          </p:cNvSpPr>
          <p:nvPr>
            <p:ph type="title"/>
          </p:nvPr>
        </p:nvSpPr>
        <p:spPr>
          <a:xfrm>
            <a:off x="4819746" y="1429854"/>
            <a:ext cx="6841457" cy="1112612"/>
          </a:xfrm>
          <a:prstGeom prst="rect">
            <a:avLst/>
          </a:prstGeom>
          <a:noFill/>
          <a:ln>
            <a:noFill/>
          </a:ln>
        </p:spPr>
        <p:txBody>
          <a:bodyPr spcFirstLastPara="1" wrap="square" lIns="0" tIns="114300" rIns="0" bIns="0" anchor="t" anchorCtr="0">
            <a:spAutoFit/>
          </a:bodyPr>
          <a:lstStyle/>
          <a:p>
            <a:pPr marL="142875" marR="5080" lvl="0" indent="-130175" algn="l" rtl="0">
              <a:lnSpc>
                <a:spcPct val="108333"/>
              </a:lnSpc>
              <a:spcBef>
                <a:spcPts val="0"/>
              </a:spcBef>
              <a:spcAft>
                <a:spcPts val="0"/>
              </a:spcAft>
              <a:buNone/>
            </a:pPr>
            <a:r>
              <a:rPr lang="en-US" dirty="0">
                <a:latin typeface="+mj-lt"/>
              </a:rPr>
              <a:t>Setting up your goal</a:t>
            </a:r>
            <a:endParaRPr dirty="0">
              <a:latin typeface="+mj-lt"/>
            </a:endParaRPr>
          </a:p>
        </p:txBody>
      </p:sp>
      <p:pic>
        <p:nvPicPr>
          <p:cNvPr id="221" name="Google Shape;221;p19"/>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274066" y="4278"/>
            <a:ext cx="10460990" cy="825354"/>
          </a:xfrm>
          <a:prstGeom prst="rect">
            <a:avLst/>
          </a:prstGeom>
          <a:noFill/>
          <a:ln>
            <a:noFill/>
          </a:ln>
        </p:spPr>
        <p:txBody>
          <a:bodyPr spcFirstLastPara="1" wrap="square" lIns="0" tIns="12700" rIns="0" bIns="0" anchor="t" anchorCtr="0">
            <a:spAutoFit/>
          </a:bodyPr>
          <a:lstStyle/>
          <a:p>
            <a:pPr marL="12065" marR="5080" lvl="0" indent="0" algn="ctr" rtl="0">
              <a:lnSpc>
                <a:spcPct val="119696"/>
              </a:lnSpc>
              <a:spcBef>
                <a:spcPts val="0"/>
              </a:spcBef>
              <a:spcAft>
                <a:spcPts val="0"/>
              </a:spcAft>
              <a:buNone/>
            </a:pPr>
            <a:r>
              <a:rPr lang="en-GB" sz="4400" dirty="0">
                <a:latin typeface="+mj-lt"/>
                <a:ea typeface="Calibri"/>
                <a:cs typeface="Calibri"/>
                <a:sym typeface="Calibri"/>
              </a:rPr>
              <a:t>When to change dev/test sets and metrics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74066" y="1137363"/>
            <a:ext cx="11750294" cy="378565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Having a well-defined evaluation metric and dev/test sets are essential in machine learning. They provide a target for the team to aim at and help in efficiently iterating and improving the algorithm's performance. However, it may become necessary to change them if they were not set up correctly partway through the project.</a:t>
            </a:r>
          </a:p>
          <a:p>
            <a:pPr marL="342900"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An example of this is a cat classifier where Algorithm A has a lower classification error than Algorithm B, but it is also letting through pornographic images, which is unacceptable for the company and users. In this case, the evaluation metric and dev/test sets are not capturing the preferences for a better algorithm, and it may be necessary to change them to prioritize correctly classifying pornographic images.</a:t>
            </a:r>
            <a:endParaRPr lang="en-GB"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9868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225"/>
        <p:cNvGrpSpPr/>
        <p:nvPr/>
      </p:nvGrpSpPr>
      <p:grpSpPr>
        <a:xfrm>
          <a:off x="0" y="0"/>
          <a:ext cx="0" cy="0"/>
          <a:chOff x="0" y="0"/>
          <a:chExt cx="0" cy="0"/>
        </a:xfrm>
      </p:grpSpPr>
      <p:sp>
        <p:nvSpPr>
          <p:cNvPr id="226" name="Google Shape;226;p20"/>
          <p:cNvSpPr txBox="1"/>
          <p:nvPr/>
        </p:nvSpPr>
        <p:spPr>
          <a:xfrm>
            <a:off x="261620" y="139700"/>
            <a:ext cx="560641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j-lt"/>
                <a:ea typeface="Cambria"/>
                <a:cs typeface="Cambria"/>
                <a:sym typeface="Cambria"/>
              </a:rPr>
              <a:t>Cat dataset examples</a:t>
            </a:r>
            <a:endParaRPr sz="4400" dirty="0">
              <a:latin typeface="+mj-lt"/>
              <a:ea typeface="Cambria"/>
              <a:cs typeface="Cambria"/>
              <a:sym typeface="Cambria"/>
            </a:endParaRPr>
          </a:p>
        </p:txBody>
      </p:sp>
      <p:pic>
        <p:nvPicPr>
          <p:cNvPr id="227" name="Google Shape;227;p20"/>
          <p:cNvPicPr preferRelativeResize="0"/>
          <p:nvPr/>
        </p:nvPicPr>
        <p:blipFill rotWithShape="1">
          <a:blip r:embed="rId3">
            <a:alphaModFix/>
          </a:blip>
          <a:srcRect/>
          <a:stretch/>
        </p:blipFill>
        <p:spPr>
          <a:xfrm>
            <a:off x="152400" y="835660"/>
            <a:ext cx="8305800" cy="5982935"/>
          </a:xfrm>
          <a:prstGeom prst="rect">
            <a:avLst/>
          </a:prstGeom>
          <a:noFill/>
          <a:ln>
            <a:noFill/>
          </a:ln>
        </p:spPr>
      </p:pic>
      <p:pic>
        <p:nvPicPr>
          <p:cNvPr id="228" name="Google Shape;228;p20"/>
          <p:cNvPicPr preferRelativeResize="0"/>
          <p:nvPr/>
        </p:nvPicPr>
        <p:blipFill>
          <a:blip r:embed="rId4">
            <a:alphaModFix/>
          </a:blip>
          <a:stretch>
            <a:fillRect/>
          </a:stretch>
        </p:blipFill>
        <p:spPr>
          <a:xfrm>
            <a:off x="10734473" y="0"/>
            <a:ext cx="1448025" cy="7964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232"/>
        <p:cNvGrpSpPr/>
        <p:nvPr/>
      </p:nvGrpSpPr>
      <p:grpSpPr>
        <a:xfrm>
          <a:off x="0" y="0"/>
          <a:ext cx="0" cy="0"/>
          <a:chOff x="0" y="0"/>
          <a:chExt cx="0" cy="0"/>
        </a:xfrm>
      </p:grpSpPr>
      <p:sp>
        <p:nvSpPr>
          <p:cNvPr id="233" name="Google Shape;233;p21"/>
          <p:cNvSpPr txBox="1"/>
          <p:nvPr/>
        </p:nvSpPr>
        <p:spPr>
          <a:xfrm>
            <a:off x="470625" y="1528762"/>
            <a:ext cx="10544175" cy="1838960"/>
          </a:xfrm>
          <a:prstGeom prst="rect">
            <a:avLst/>
          </a:prstGeom>
          <a:noFill/>
          <a:ln>
            <a:noFill/>
          </a:ln>
        </p:spPr>
        <p:txBody>
          <a:bodyPr spcFirstLastPara="1" wrap="square" lIns="0" tIns="4425" rIns="0" bIns="0" anchor="t" anchorCtr="0">
            <a:spAutoFit/>
          </a:bodyPr>
          <a:lstStyle/>
          <a:p>
            <a:pPr marL="527050" marR="184150" lvl="0" indent="-514983" algn="l" rtl="0">
              <a:lnSpc>
                <a:spcPct val="101600"/>
              </a:lnSpc>
              <a:spcBef>
                <a:spcPts val="0"/>
              </a:spcBef>
              <a:spcAft>
                <a:spcPts val="0"/>
              </a:spcAft>
              <a:buSzPts val="3200"/>
              <a:buFont typeface="Cambria"/>
              <a:buAutoNum type="arabicPeriod"/>
            </a:pPr>
            <a:r>
              <a:rPr lang="en-US" sz="3200" dirty="0">
                <a:latin typeface="+mn-lt"/>
                <a:ea typeface="Cambria"/>
                <a:cs typeface="Cambria"/>
                <a:sym typeface="Cambria"/>
              </a:rPr>
              <a:t>So far we’ve only discussed how to define a metric to evaluate classifiers.</a:t>
            </a:r>
            <a:endParaRPr sz="3200" dirty="0">
              <a:latin typeface="+mn-lt"/>
              <a:ea typeface="Cambria"/>
              <a:cs typeface="Cambria"/>
              <a:sym typeface="Cambria"/>
            </a:endParaRPr>
          </a:p>
          <a:p>
            <a:pPr marL="462915" lvl="0" indent="-450850" algn="l" rtl="0">
              <a:lnSpc>
                <a:spcPct val="100000"/>
              </a:lnSpc>
              <a:spcBef>
                <a:spcPts val="2700"/>
              </a:spcBef>
              <a:spcAft>
                <a:spcPts val="0"/>
              </a:spcAft>
              <a:buSzPts val="3200"/>
              <a:buFont typeface="Cambria"/>
              <a:buAutoNum type="arabicPeriod"/>
            </a:pPr>
            <a:r>
              <a:rPr lang="en-US" sz="3200" dirty="0">
                <a:latin typeface="+mn-lt"/>
                <a:ea typeface="Cambria"/>
                <a:cs typeface="Cambria"/>
                <a:sym typeface="Cambria"/>
              </a:rPr>
              <a:t>Worry separately about how to do well on this metric.</a:t>
            </a:r>
            <a:endParaRPr sz="3200" dirty="0">
              <a:latin typeface="+mn-lt"/>
              <a:ea typeface="Cambria"/>
              <a:cs typeface="Cambria"/>
              <a:sym typeface="Cambria"/>
            </a:endParaRPr>
          </a:p>
        </p:txBody>
      </p:sp>
      <p:pic>
        <p:nvPicPr>
          <p:cNvPr id="234" name="Google Shape;234;p21"/>
          <p:cNvPicPr preferRelativeResize="0"/>
          <p:nvPr/>
        </p:nvPicPr>
        <p:blipFill rotWithShape="1">
          <a:blip r:embed="rId3">
            <a:alphaModFix/>
          </a:blip>
          <a:srcRect/>
          <a:stretch/>
        </p:blipFill>
        <p:spPr>
          <a:xfrm>
            <a:off x="8681339" y="3754678"/>
            <a:ext cx="2650020" cy="1766684"/>
          </a:xfrm>
          <a:prstGeom prst="rect">
            <a:avLst/>
          </a:prstGeom>
          <a:noFill/>
          <a:ln>
            <a:noFill/>
          </a:ln>
        </p:spPr>
      </p:pic>
      <p:sp>
        <p:nvSpPr>
          <p:cNvPr id="235" name="Google Shape;235;p21"/>
          <p:cNvSpPr txBox="1">
            <a:spLocks noGrp="1"/>
          </p:cNvSpPr>
          <p:nvPr>
            <p:ph type="title"/>
          </p:nvPr>
        </p:nvSpPr>
        <p:spPr>
          <a:xfrm>
            <a:off x="48072" y="68416"/>
            <a:ext cx="115017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err="1">
                <a:latin typeface="+mj-lt"/>
                <a:ea typeface="Cambria"/>
                <a:cs typeface="Cambria"/>
                <a:sym typeface="Cambria"/>
              </a:rPr>
              <a:t>Orthogonalization</a:t>
            </a:r>
            <a:r>
              <a:rPr lang="en-US" sz="4400" b="0" dirty="0">
                <a:latin typeface="+mj-lt"/>
                <a:ea typeface="Cambria"/>
                <a:cs typeface="Cambria"/>
                <a:sym typeface="Cambria"/>
              </a:rPr>
              <a:t> for cat pictures: anti-porn</a:t>
            </a:r>
            <a:endParaRPr sz="4400" dirty="0">
              <a:latin typeface="+mj-lt"/>
              <a:ea typeface="Cambria"/>
              <a:cs typeface="Cambria"/>
              <a:sym typeface="Cambria"/>
            </a:endParaRPr>
          </a:p>
        </p:txBody>
      </p:sp>
      <p:pic>
        <p:nvPicPr>
          <p:cNvPr id="236" name="Google Shape;236;p21"/>
          <p:cNvPicPr preferRelativeResize="0"/>
          <p:nvPr/>
        </p:nvPicPr>
        <p:blipFill rotWithShape="1">
          <a:blip r:embed="rId4">
            <a:alphaModFix/>
          </a:blip>
          <a:srcRect/>
          <a:stretch/>
        </p:blipFill>
        <p:spPr>
          <a:xfrm>
            <a:off x="246872" y="3919808"/>
            <a:ext cx="6934200" cy="1601554"/>
          </a:xfrm>
          <a:prstGeom prst="rect">
            <a:avLst/>
          </a:prstGeom>
          <a:noFill/>
          <a:ln>
            <a:noFill/>
          </a:ln>
        </p:spPr>
      </p:pic>
      <p:pic>
        <p:nvPicPr>
          <p:cNvPr id="237" name="Google Shape;237;p21"/>
          <p:cNvPicPr preferRelativeResize="0"/>
          <p:nvPr/>
        </p:nvPicPr>
        <p:blipFill>
          <a:blip r:embed="rId5">
            <a:alphaModFix/>
          </a:blip>
          <a:stretch>
            <a:fillRect/>
          </a:stretch>
        </p:blipFill>
        <p:spPr>
          <a:xfrm>
            <a:off x="10917154" y="0"/>
            <a:ext cx="1265346" cy="695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84843" y="65989"/>
            <a:ext cx="10598150" cy="825354"/>
          </a:xfrm>
          <a:prstGeom prst="rect">
            <a:avLst/>
          </a:prstGeom>
          <a:noFill/>
          <a:ln>
            <a:noFill/>
          </a:ln>
        </p:spPr>
        <p:txBody>
          <a:bodyPr spcFirstLastPara="1" wrap="square" lIns="0" tIns="12700" rIns="0" bIns="0" anchor="t" anchorCtr="0">
            <a:spAutoFit/>
          </a:bodyPr>
          <a:lstStyle/>
          <a:p>
            <a:pPr marL="12065" marR="5080" lvl="0" indent="0" algn="ctr" rtl="0">
              <a:lnSpc>
                <a:spcPct val="119696"/>
              </a:lnSpc>
              <a:spcBef>
                <a:spcPts val="0"/>
              </a:spcBef>
              <a:spcAft>
                <a:spcPts val="0"/>
              </a:spcAft>
              <a:buNone/>
            </a:pPr>
            <a:r>
              <a:rPr lang="en-GB" sz="4400" dirty="0">
                <a:latin typeface="+mj-lt"/>
                <a:ea typeface="Calibri"/>
                <a:cs typeface="Calibri"/>
                <a:sym typeface="Calibri"/>
              </a:rPr>
              <a:t>When to change dev/test sets and metrics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56010" y="1401132"/>
            <a:ext cx="11750294" cy="378565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Another example is that an algorithm may perform worse when deployed on lower quality images uploaded by users, even though the evaluation was done on high-quality, well-framed images. In this case, the dev/test set may need to be changed to better reflect the type of data the algorithm needs to perform well on.</a:t>
            </a:r>
          </a:p>
          <a:p>
            <a:pPr marL="342900"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It's crucial to set up an evaluation metric and dev/test set quickly, even if they're not perfect initially, to drive the team's iteration speed. If necessary, they can be changed later to better capture what the algorithm needs to do well on. The overall goal is to have a well-defined target that the team can iterate towards to improve the algorithm's performance efficiently.</a:t>
            </a:r>
            <a:endParaRPr lang="en-GB"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222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241"/>
        <p:cNvGrpSpPr/>
        <p:nvPr/>
      </p:nvGrpSpPr>
      <p:grpSpPr>
        <a:xfrm>
          <a:off x="0" y="0"/>
          <a:ext cx="0" cy="0"/>
          <a:chOff x="0" y="0"/>
          <a:chExt cx="0" cy="0"/>
        </a:xfrm>
      </p:grpSpPr>
      <p:sp>
        <p:nvSpPr>
          <p:cNvPr id="242" name="Google Shape;242;p22"/>
          <p:cNvSpPr txBox="1">
            <a:spLocks noGrp="1"/>
          </p:cNvSpPr>
          <p:nvPr>
            <p:ph type="title"/>
          </p:nvPr>
        </p:nvSpPr>
        <p:spPr>
          <a:xfrm>
            <a:off x="261620" y="139700"/>
            <a:ext cx="445389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j-lt"/>
                <a:ea typeface="Cambria"/>
                <a:cs typeface="Cambria"/>
                <a:sym typeface="Cambria"/>
              </a:rPr>
              <a:t>Another example</a:t>
            </a:r>
            <a:endParaRPr sz="4400" dirty="0">
              <a:latin typeface="+mj-lt"/>
              <a:ea typeface="Cambria"/>
              <a:cs typeface="Cambria"/>
              <a:sym typeface="Cambria"/>
            </a:endParaRPr>
          </a:p>
        </p:txBody>
      </p:sp>
      <p:sp>
        <p:nvSpPr>
          <p:cNvPr id="243" name="Google Shape;243;p22"/>
          <p:cNvSpPr txBox="1"/>
          <p:nvPr/>
        </p:nvSpPr>
        <p:spPr>
          <a:xfrm>
            <a:off x="654347" y="798893"/>
            <a:ext cx="4204970" cy="1784985"/>
          </a:xfrm>
          <a:prstGeom prst="rect">
            <a:avLst/>
          </a:prstGeom>
          <a:noFill/>
          <a:ln>
            <a:noFill/>
          </a:ln>
        </p:spPr>
        <p:txBody>
          <a:bodyPr spcFirstLastPara="1" wrap="square" lIns="0" tIns="12050" rIns="0" bIns="0" anchor="t" anchorCtr="0">
            <a:spAutoFit/>
          </a:bodyPr>
          <a:lstStyle/>
          <a:p>
            <a:pPr marL="12065" marR="5080" lvl="0" indent="0" algn="ctr" rtl="0">
              <a:lnSpc>
                <a:spcPct val="111300"/>
              </a:lnSpc>
              <a:spcBef>
                <a:spcPts val="0"/>
              </a:spcBef>
              <a:spcAft>
                <a:spcPts val="0"/>
              </a:spcAft>
              <a:buNone/>
            </a:pPr>
            <a:r>
              <a:rPr lang="en-US" sz="3200" dirty="0">
                <a:latin typeface="+mj-lt"/>
                <a:ea typeface="Cambria"/>
                <a:cs typeface="Cambria"/>
                <a:sym typeface="Cambria"/>
              </a:rPr>
              <a:t>Algorithm A: 3% error Algorithm B: 5% error</a:t>
            </a:r>
            <a:endParaRPr sz="3200" dirty="0">
              <a:latin typeface="+mj-lt"/>
              <a:ea typeface="Cambria"/>
              <a:cs typeface="Cambria"/>
              <a:sym typeface="Cambria"/>
            </a:endParaRPr>
          </a:p>
          <a:p>
            <a:pPr marL="264795" lvl="0" indent="0" algn="ctr" rtl="0">
              <a:lnSpc>
                <a:spcPct val="100000"/>
              </a:lnSpc>
              <a:spcBef>
                <a:spcPts val="1470"/>
              </a:spcBef>
              <a:spcAft>
                <a:spcPts val="0"/>
              </a:spcAft>
              <a:buNone/>
            </a:pPr>
            <a:r>
              <a:rPr lang="en-US" sz="3200" dirty="0">
                <a:latin typeface="+mj-lt"/>
                <a:ea typeface="Cambria"/>
                <a:cs typeface="Cambria"/>
                <a:sym typeface="Cambria"/>
              </a:rPr>
              <a:t>Dev/test</a:t>
            </a:r>
            <a:endParaRPr sz="3200" dirty="0">
              <a:latin typeface="+mj-lt"/>
              <a:ea typeface="Cambria"/>
              <a:cs typeface="Cambria"/>
              <a:sym typeface="Cambria"/>
            </a:endParaRPr>
          </a:p>
        </p:txBody>
      </p:sp>
      <p:sp>
        <p:nvSpPr>
          <p:cNvPr id="244" name="Google Shape;244;p22"/>
          <p:cNvSpPr txBox="1"/>
          <p:nvPr/>
        </p:nvSpPr>
        <p:spPr>
          <a:xfrm>
            <a:off x="654347" y="4455680"/>
            <a:ext cx="10834370" cy="1491615"/>
          </a:xfrm>
          <a:prstGeom prst="rect">
            <a:avLst/>
          </a:prstGeom>
          <a:noFill/>
          <a:ln>
            <a:noFill/>
          </a:ln>
        </p:spPr>
        <p:txBody>
          <a:bodyPr spcFirstLastPara="1" wrap="square" lIns="0" tIns="10775" rIns="0" bIns="0" anchor="t" anchorCtr="0">
            <a:spAutoFit/>
          </a:bodyPr>
          <a:lstStyle/>
          <a:p>
            <a:pPr marL="12700" marR="5080" lvl="0" indent="0" algn="l" rtl="0">
              <a:lnSpc>
                <a:spcPct val="100299"/>
              </a:lnSpc>
              <a:spcBef>
                <a:spcPts val="0"/>
              </a:spcBef>
              <a:spcAft>
                <a:spcPts val="0"/>
              </a:spcAft>
              <a:buNone/>
            </a:pPr>
            <a:r>
              <a:rPr lang="en-US" sz="3200" dirty="0">
                <a:latin typeface="+mn-lt"/>
                <a:ea typeface="Cambria"/>
                <a:cs typeface="Cambria"/>
                <a:sym typeface="Cambria"/>
              </a:rPr>
              <a:t>If doing well on your metric + dev/test set does not correspond to doing well on your application, change your metric and/or dev/test set.</a:t>
            </a:r>
            <a:endParaRPr sz="3200" dirty="0">
              <a:latin typeface="+mn-lt"/>
              <a:ea typeface="Cambria"/>
              <a:cs typeface="Cambria"/>
              <a:sym typeface="Cambria"/>
            </a:endParaRPr>
          </a:p>
        </p:txBody>
      </p:sp>
      <p:pic>
        <p:nvPicPr>
          <p:cNvPr id="245" name="Google Shape;245;p22"/>
          <p:cNvPicPr preferRelativeResize="0"/>
          <p:nvPr/>
        </p:nvPicPr>
        <p:blipFill rotWithShape="1">
          <a:blip r:embed="rId3">
            <a:alphaModFix/>
          </a:blip>
          <a:srcRect/>
          <a:stretch/>
        </p:blipFill>
        <p:spPr>
          <a:xfrm>
            <a:off x="2117394" y="2738208"/>
            <a:ext cx="1675002" cy="1470901"/>
          </a:xfrm>
          <a:prstGeom prst="rect">
            <a:avLst/>
          </a:prstGeom>
          <a:noFill/>
          <a:ln>
            <a:noFill/>
          </a:ln>
        </p:spPr>
      </p:pic>
      <p:pic>
        <p:nvPicPr>
          <p:cNvPr id="246" name="Google Shape;246;p22"/>
          <p:cNvPicPr preferRelativeResize="0"/>
          <p:nvPr/>
        </p:nvPicPr>
        <p:blipFill rotWithShape="1">
          <a:blip r:embed="rId4">
            <a:alphaModFix/>
          </a:blip>
          <a:srcRect/>
          <a:stretch/>
        </p:blipFill>
        <p:spPr>
          <a:xfrm>
            <a:off x="3952417" y="2738208"/>
            <a:ext cx="1675002" cy="1470901"/>
          </a:xfrm>
          <a:prstGeom prst="rect">
            <a:avLst/>
          </a:prstGeom>
          <a:noFill/>
          <a:ln>
            <a:noFill/>
          </a:ln>
        </p:spPr>
      </p:pic>
      <p:pic>
        <p:nvPicPr>
          <p:cNvPr id="247" name="Google Shape;247;p22"/>
          <p:cNvPicPr preferRelativeResize="0"/>
          <p:nvPr/>
        </p:nvPicPr>
        <p:blipFill rotWithShape="1">
          <a:blip r:embed="rId5">
            <a:alphaModFix/>
          </a:blip>
          <a:srcRect/>
          <a:stretch/>
        </p:blipFill>
        <p:spPr>
          <a:xfrm>
            <a:off x="282359" y="2738208"/>
            <a:ext cx="1675002" cy="1470901"/>
          </a:xfrm>
          <a:prstGeom prst="rect">
            <a:avLst/>
          </a:prstGeom>
          <a:noFill/>
          <a:ln>
            <a:noFill/>
          </a:ln>
        </p:spPr>
      </p:pic>
      <p:sp>
        <p:nvSpPr>
          <p:cNvPr id="248" name="Google Shape;248;p22"/>
          <p:cNvSpPr txBox="1"/>
          <p:nvPr/>
        </p:nvSpPr>
        <p:spPr>
          <a:xfrm>
            <a:off x="8034413" y="2069896"/>
            <a:ext cx="2369820" cy="513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200" dirty="0">
                <a:latin typeface="+mj-lt"/>
                <a:ea typeface="Cambria"/>
                <a:cs typeface="Cambria"/>
                <a:sym typeface="Cambria"/>
              </a:rPr>
              <a:t>User images</a:t>
            </a:r>
            <a:endParaRPr sz="3200" dirty="0">
              <a:latin typeface="+mj-lt"/>
              <a:ea typeface="Cambria"/>
              <a:cs typeface="Cambria"/>
              <a:sym typeface="Cambria"/>
            </a:endParaRPr>
          </a:p>
        </p:txBody>
      </p:sp>
      <p:pic>
        <p:nvPicPr>
          <p:cNvPr id="249" name="Google Shape;249;p22"/>
          <p:cNvPicPr preferRelativeResize="0"/>
          <p:nvPr/>
        </p:nvPicPr>
        <p:blipFill rotWithShape="1">
          <a:blip r:embed="rId6">
            <a:alphaModFix/>
          </a:blip>
          <a:srcRect/>
          <a:stretch/>
        </p:blipFill>
        <p:spPr>
          <a:xfrm>
            <a:off x="6559295" y="2738208"/>
            <a:ext cx="1680591" cy="1470901"/>
          </a:xfrm>
          <a:prstGeom prst="rect">
            <a:avLst/>
          </a:prstGeom>
          <a:noFill/>
          <a:ln>
            <a:noFill/>
          </a:ln>
        </p:spPr>
      </p:pic>
      <p:pic>
        <p:nvPicPr>
          <p:cNvPr id="250" name="Google Shape;250;p22"/>
          <p:cNvPicPr preferRelativeResize="0"/>
          <p:nvPr/>
        </p:nvPicPr>
        <p:blipFill rotWithShape="1">
          <a:blip r:embed="rId7">
            <a:alphaModFix/>
          </a:blip>
          <a:srcRect/>
          <a:stretch/>
        </p:blipFill>
        <p:spPr>
          <a:xfrm>
            <a:off x="8391525" y="2738208"/>
            <a:ext cx="1680591" cy="1470901"/>
          </a:xfrm>
          <a:prstGeom prst="rect">
            <a:avLst/>
          </a:prstGeom>
          <a:noFill/>
          <a:ln>
            <a:noFill/>
          </a:ln>
        </p:spPr>
      </p:pic>
      <p:pic>
        <p:nvPicPr>
          <p:cNvPr id="251" name="Google Shape;251;p22"/>
          <p:cNvPicPr preferRelativeResize="0"/>
          <p:nvPr/>
        </p:nvPicPr>
        <p:blipFill rotWithShape="1">
          <a:blip r:embed="rId8">
            <a:alphaModFix/>
          </a:blip>
          <a:srcRect/>
          <a:stretch/>
        </p:blipFill>
        <p:spPr>
          <a:xfrm>
            <a:off x="10223754" y="2738208"/>
            <a:ext cx="1680591" cy="1470901"/>
          </a:xfrm>
          <a:prstGeom prst="rect">
            <a:avLst/>
          </a:prstGeom>
          <a:noFill/>
          <a:ln>
            <a:noFill/>
          </a:ln>
        </p:spPr>
      </p:pic>
      <p:pic>
        <p:nvPicPr>
          <p:cNvPr id="252" name="Google Shape;252;p22"/>
          <p:cNvPicPr preferRelativeResize="0"/>
          <p:nvPr/>
        </p:nvPicPr>
        <p:blipFill>
          <a:blip r:embed="rId9">
            <a:alphaModFix/>
          </a:blip>
          <a:stretch>
            <a:fillRect/>
          </a:stretch>
        </p:blipFill>
        <p:spPr>
          <a:xfrm>
            <a:off x="10734473" y="0"/>
            <a:ext cx="1448025" cy="796414"/>
          </a:xfrm>
          <a:prstGeom prst="rect">
            <a:avLst/>
          </a:prstGeom>
          <a:noFill/>
          <a:ln>
            <a:noFill/>
          </a:ln>
        </p:spPr>
      </p:pic>
      <p:pic>
        <p:nvPicPr>
          <p:cNvPr id="253" name="Google Shape;253;p22"/>
          <p:cNvPicPr preferRelativeResize="0"/>
          <p:nvPr/>
        </p:nvPicPr>
        <p:blipFill>
          <a:blip r:embed="rId9">
            <a:alphaModFix/>
          </a:blip>
          <a:stretch>
            <a:fillRect/>
          </a:stretch>
        </p:blipFill>
        <p:spPr>
          <a:xfrm>
            <a:off x="10886873" y="152400"/>
            <a:ext cx="1448025" cy="79641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257"/>
        <p:cNvGrpSpPr/>
        <p:nvPr/>
      </p:nvGrpSpPr>
      <p:grpSpPr>
        <a:xfrm>
          <a:off x="0" y="0"/>
          <a:ext cx="0" cy="0"/>
          <a:chOff x="0" y="0"/>
          <a:chExt cx="0" cy="0"/>
        </a:xfrm>
      </p:grpSpPr>
      <p:sp>
        <p:nvSpPr>
          <p:cNvPr id="258" name="Google Shape;258;p23"/>
          <p:cNvSpPr txBox="1">
            <a:spLocks noGrp="1"/>
          </p:cNvSpPr>
          <p:nvPr>
            <p:ph type="body" idx="1"/>
          </p:nvPr>
        </p:nvSpPr>
        <p:spPr>
          <a:xfrm>
            <a:off x="-137160" y="1129822"/>
            <a:ext cx="12225527" cy="2109808"/>
          </a:xfrm>
          <a:prstGeom prst="rect">
            <a:avLst/>
          </a:prstGeom>
          <a:noFill/>
          <a:ln>
            <a:noFill/>
          </a:ln>
        </p:spPr>
        <p:txBody>
          <a:bodyPr spcFirstLastPara="1" wrap="square" lIns="0" tIns="114300" rIns="0" bIns="0" anchor="t" anchorCtr="0">
            <a:spAutoFit/>
          </a:bodyPr>
          <a:lstStyle/>
          <a:p>
            <a:pPr marL="5344160" marR="5080" lvl="0" indent="-584200" algn="l" rtl="0">
              <a:lnSpc>
                <a:spcPct val="108333"/>
              </a:lnSpc>
              <a:spcBef>
                <a:spcPts val="0"/>
              </a:spcBef>
              <a:spcAft>
                <a:spcPts val="0"/>
              </a:spcAft>
              <a:buNone/>
            </a:pPr>
            <a:r>
              <a:rPr lang="en-US" dirty="0">
                <a:latin typeface="+mj-lt"/>
              </a:rPr>
              <a:t>Comparing to human- level performance</a:t>
            </a:r>
            <a:endParaRPr dirty="0">
              <a:latin typeface="+mj-lt"/>
            </a:endParaRPr>
          </a:p>
        </p:txBody>
      </p:sp>
      <p:sp>
        <p:nvSpPr>
          <p:cNvPr id="259" name="Google Shape;259;p23"/>
          <p:cNvSpPr txBox="1"/>
          <p:nvPr/>
        </p:nvSpPr>
        <p:spPr>
          <a:xfrm>
            <a:off x="5692463" y="3705588"/>
            <a:ext cx="5555806" cy="2022590"/>
          </a:xfrm>
          <a:prstGeom prst="rect">
            <a:avLst/>
          </a:prstGeom>
          <a:noFill/>
          <a:ln>
            <a:noFill/>
          </a:ln>
        </p:spPr>
        <p:txBody>
          <a:bodyPr spcFirstLastPara="1" wrap="square" lIns="0" tIns="27925" rIns="0" bIns="0" anchor="t" anchorCtr="0">
            <a:spAutoFit/>
          </a:bodyPr>
          <a:lstStyle/>
          <a:p>
            <a:pPr marL="601980" marR="5080" lvl="0" indent="-589915" algn="l" rtl="0">
              <a:lnSpc>
                <a:spcPct val="119696"/>
              </a:lnSpc>
              <a:spcBef>
                <a:spcPts val="0"/>
              </a:spcBef>
              <a:spcAft>
                <a:spcPts val="0"/>
              </a:spcAft>
              <a:buNone/>
            </a:pPr>
            <a:r>
              <a:rPr lang="en-US" sz="5400" dirty="0">
                <a:latin typeface="+mj-lt"/>
                <a:ea typeface="Calibri"/>
                <a:cs typeface="Calibri"/>
                <a:sym typeface="Calibri"/>
              </a:rPr>
              <a:t>Why human-level performance?</a:t>
            </a:r>
            <a:endParaRPr sz="5400" dirty="0">
              <a:latin typeface="+mj-lt"/>
              <a:ea typeface="Calibri"/>
              <a:cs typeface="Calibri"/>
              <a:sym typeface="Calibri"/>
            </a:endParaRPr>
          </a:p>
        </p:txBody>
      </p:sp>
      <p:sp>
        <p:nvSpPr>
          <p:cNvPr id="260" name="Google Shape;260;p23"/>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261" name="Google Shape;261;p23"/>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825354"/>
          </a:xfrm>
          <a:prstGeom prst="rect">
            <a:avLst/>
          </a:prstGeom>
          <a:noFill/>
          <a:ln>
            <a:noFill/>
          </a:ln>
        </p:spPr>
        <p:txBody>
          <a:bodyPr spcFirstLastPara="1" wrap="square" lIns="0" tIns="12700" rIns="0" bIns="0" anchor="t" anchorCtr="0">
            <a:spAutoFit/>
          </a:bodyPr>
          <a:lstStyle/>
          <a:p>
            <a:pPr marL="601980" marR="5080" lvl="0" indent="-589915" algn="l" rtl="0">
              <a:lnSpc>
                <a:spcPct val="119696"/>
              </a:lnSpc>
              <a:spcBef>
                <a:spcPts val="0"/>
              </a:spcBef>
              <a:spcAft>
                <a:spcPts val="0"/>
              </a:spcAft>
              <a:buNone/>
            </a:pPr>
            <a:r>
              <a:rPr lang="en-US" sz="4400" dirty="0">
                <a:latin typeface="+mj-lt"/>
                <a:ea typeface="Calibri"/>
                <a:cs typeface="Calibri"/>
                <a:sym typeface="Calibri"/>
              </a:rPr>
              <a:t>Why human-level performance?</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1260455"/>
            <a:ext cx="11750294"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More machine learning teams have been comparing their systems to human-level performance because of two primary factors. </a:t>
            </a:r>
          </a:p>
          <a:p>
            <a:pPr lvl="1"/>
            <a:r>
              <a:rPr lang="en-US" sz="2400" dirty="0">
                <a:solidFill>
                  <a:schemeClr val="tx1"/>
                </a:solidFill>
                <a:latin typeface="Arial" panose="020B0604020202020204" pitchFamily="34" charset="0"/>
                <a:cs typeface="Arial" panose="020B0604020202020204" pitchFamily="34" charset="0"/>
              </a:rPr>
              <a:t>	- Firstly, with advancements in deep learning, machine learning algorithms can 	now compete with human-level performance in many application areas. </a:t>
            </a:r>
          </a:p>
          <a:p>
            <a:pPr lvl="1"/>
            <a:r>
              <a:rPr lang="en-US" sz="2400" dirty="0">
                <a:solidFill>
                  <a:schemeClr val="tx1"/>
                </a:solidFill>
                <a:latin typeface="Arial" panose="020B0604020202020204" pitchFamily="34" charset="0"/>
                <a:cs typeface="Arial" panose="020B0604020202020204" pitchFamily="34" charset="0"/>
              </a:rPr>
              <a:t>	- Secondly, designing and building a machine learning system is more efficient 	when replicating tasks that humans can do because humans can provide 	labeled data for the algorithm to learn from and manual error analysis to gain 	insight into why the algorithm got it wrong.</a:t>
            </a:r>
            <a:endParaRPr lang="en-GB" sz="24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4881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261620" y="139700"/>
            <a:ext cx="518985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n-lt"/>
                <a:ea typeface="Cambria"/>
                <a:cs typeface="Cambria"/>
                <a:sym typeface="Cambria"/>
              </a:rPr>
              <a:t>Motivating example</a:t>
            </a:r>
            <a:endParaRPr sz="4400" dirty="0">
              <a:latin typeface="+mn-lt"/>
              <a:ea typeface="Cambria"/>
              <a:cs typeface="Cambria"/>
              <a:sym typeface="Cambria"/>
            </a:endParaRPr>
          </a:p>
        </p:txBody>
      </p:sp>
      <p:pic>
        <p:nvPicPr>
          <p:cNvPr id="59" name="Google Shape;59;p3"/>
          <p:cNvPicPr preferRelativeResize="0"/>
          <p:nvPr/>
        </p:nvPicPr>
        <p:blipFill rotWithShape="1">
          <a:blip r:embed="rId3">
            <a:alphaModFix/>
          </a:blip>
          <a:srcRect/>
          <a:stretch/>
        </p:blipFill>
        <p:spPr>
          <a:xfrm>
            <a:off x="4364888" y="1100562"/>
            <a:ext cx="1646567" cy="1072343"/>
          </a:xfrm>
          <a:prstGeom prst="rect">
            <a:avLst/>
          </a:prstGeom>
          <a:noFill/>
          <a:ln>
            <a:noFill/>
          </a:ln>
        </p:spPr>
      </p:pic>
      <p:pic>
        <p:nvPicPr>
          <p:cNvPr id="60" name="Google Shape;60;p3"/>
          <p:cNvPicPr preferRelativeResize="0"/>
          <p:nvPr/>
        </p:nvPicPr>
        <p:blipFill rotWithShape="1">
          <a:blip r:embed="rId4">
            <a:alphaModFix/>
          </a:blip>
          <a:srcRect/>
          <a:stretch/>
        </p:blipFill>
        <p:spPr>
          <a:xfrm>
            <a:off x="610542" y="1100569"/>
            <a:ext cx="1646565" cy="1084808"/>
          </a:xfrm>
          <a:prstGeom prst="rect">
            <a:avLst/>
          </a:prstGeom>
          <a:noFill/>
          <a:ln>
            <a:noFill/>
          </a:ln>
        </p:spPr>
      </p:pic>
      <p:pic>
        <p:nvPicPr>
          <p:cNvPr id="61" name="Google Shape;61;p3"/>
          <p:cNvPicPr preferRelativeResize="0"/>
          <p:nvPr/>
        </p:nvPicPr>
        <p:blipFill rotWithShape="1">
          <a:blip r:embed="rId5">
            <a:alphaModFix/>
          </a:blip>
          <a:srcRect/>
          <a:stretch/>
        </p:blipFill>
        <p:spPr>
          <a:xfrm>
            <a:off x="6242062" y="1100562"/>
            <a:ext cx="1646567" cy="1072343"/>
          </a:xfrm>
          <a:prstGeom prst="rect">
            <a:avLst/>
          </a:prstGeom>
          <a:noFill/>
          <a:ln>
            <a:noFill/>
          </a:ln>
        </p:spPr>
      </p:pic>
      <p:pic>
        <p:nvPicPr>
          <p:cNvPr id="62" name="Google Shape;62;p3"/>
          <p:cNvPicPr preferRelativeResize="0"/>
          <p:nvPr/>
        </p:nvPicPr>
        <p:blipFill rotWithShape="1">
          <a:blip r:embed="rId6">
            <a:alphaModFix/>
          </a:blip>
          <a:srcRect/>
          <a:stretch/>
        </p:blipFill>
        <p:spPr>
          <a:xfrm>
            <a:off x="8119236" y="1100562"/>
            <a:ext cx="1646567" cy="1072343"/>
          </a:xfrm>
          <a:prstGeom prst="rect">
            <a:avLst/>
          </a:prstGeom>
          <a:noFill/>
          <a:ln>
            <a:noFill/>
          </a:ln>
        </p:spPr>
      </p:pic>
      <p:pic>
        <p:nvPicPr>
          <p:cNvPr id="63" name="Google Shape;63;p3"/>
          <p:cNvPicPr preferRelativeResize="0"/>
          <p:nvPr/>
        </p:nvPicPr>
        <p:blipFill rotWithShape="1">
          <a:blip r:embed="rId7">
            <a:alphaModFix/>
          </a:blip>
          <a:srcRect/>
          <a:stretch/>
        </p:blipFill>
        <p:spPr>
          <a:xfrm>
            <a:off x="2487714" y="1100562"/>
            <a:ext cx="1646567" cy="1072343"/>
          </a:xfrm>
          <a:prstGeom prst="rect">
            <a:avLst/>
          </a:prstGeom>
          <a:noFill/>
          <a:ln>
            <a:noFill/>
          </a:ln>
        </p:spPr>
      </p:pic>
      <p:pic>
        <p:nvPicPr>
          <p:cNvPr id="64" name="Google Shape;64;p3"/>
          <p:cNvPicPr preferRelativeResize="0"/>
          <p:nvPr/>
        </p:nvPicPr>
        <p:blipFill rotWithShape="1">
          <a:blip r:embed="rId8">
            <a:alphaModFix/>
          </a:blip>
          <a:srcRect/>
          <a:stretch/>
        </p:blipFill>
        <p:spPr>
          <a:xfrm>
            <a:off x="9996411" y="1113034"/>
            <a:ext cx="1648498" cy="1072343"/>
          </a:xfrm>
          <a:prstGeom prst="rect">
            <a:avLst/>
          </a:prstGeom>
          <a:noFill/>
          <a:ln>
            <a:noFill/>
          </a:ln>
        </p:spPr>
      </p:pic>
      <p:sp>
        <p:nvSpPr>
          <p:cNvPr id="65" name="Google Shape;65;p3"/>
          <p:cNvSpPr txBox="1"/>
          <p:nvPr/>
        </p:nvSpPr>
        <p:spPr>
          <a:xfrm>
            <a:off x="261620" y="2737726"/>
            <a:ext cx="1154430" cy="51308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200" dirty="0">
                <a:latin typeface="+mn-lt"/>
                <a:ea typeface="Cambria"/>
                <a:cs typeface="Cambria"/>
                <a:sym typeface="Cambria"/>
              </a:rPr>
              <a:t>Ideas:</a:t>
            </a:r>
            <a:endParaRPr sz="3200" dirty="0">
              <a:latin typeface="+mn-lt"/>
              <a:ea typeface="Cambria"/>
              <a:cs typeface="Cambria"/>
              <a:sym typeface="Cambria"/>
            </a:endParaRPr>
          </a:p>
        </p:txBody>
      </p:sp>
      <p:sp>
        <p:nvSpPr>
          <p:cNvPr id="66" name="Google Shape;66;p3"/>
          <p:cNvSpPr txBox="1"/>
          <p:nvPr/>
        </p:nvSpPr>
        <p:spPr>
          <a:xfrm>
            <a:off x="261620" y="3427971"/>
            <a:ext cx="6856095" cy="3314700"/>
          </a:xfrm>
          <a:prstGeom prst="rect">
            <a:avLst/>
          </a:prstGeom>
          <a:noFill/>
          <a:ln>
            <a:noFill/>
          </a:ln>
        </p:spPr>
        <p:txBody>
          <a:bodyPr spcFirstLastPara="1" wrap="square" lIns="0" tIns="12700" rIns="0" bIns="0" anchor="t" anchorCtr="0">
            <a:spAutoFit/>
          </a:bodyPr>
          <a:lstStyle/>
          <a:p>
            <a:pPr marL="469900" lvl="0" indent="-457200" algn="l" rtl="0">
              <a:lnSpc>
                <a:spcPct val="100000"/>
              </a:lnSpc>
              <a:spcBef>
                <a:spcPts val="0"/>
              </a:spcBef>
              <a:spcAft>
                <a:spcPts val="0"/>
              </a:spcAft>
              <a:buSzPts val="2400"/>
              <a:buFont typeface="Arial"/>
              <a:buChar char="•"/>
            </a:pPr>
            <a:r>
              <a:rPr lang="en-US" sz="2400" dirty="0">
                <a:latin typeface="+mj-lt"/>
                <a:ea typeface="Cambria"/>
                <a:cs typeface="Cambria"/>
                <a:sym typeface="Cambria"/>
              </a:rPr>
              <a:t>Collect more data</a:t>
            </a:r>
            <a:endParaRPr sz="2400" dirty="0">
              <a:latin typeface="+mj-lt"/>
              <a:ea typeface="Cambria"/>
              <a:cs typeface="Cambria"/>
              <a:sym typeface="Cambria"/>
            </a:endParaRPr>
          </a:p>
          <a:p>
            <a:pPr marL="469900" lvl="0" indent="-457200" algn="l" rtl="0">
              <a:lnSpc>
                <a:spcPct val="100000"/>
              </a:lnSpc>
              <a:spcBef>
                <a:spcPts val="1720"/>
              </a:spcBef>
              <a:spcAft>
                <a:spcPts val="0"/>
              </a:spcAft>
              <a:buSzPts val="2400"/>
              <a:buFont typeface="Arial"/>
              <a:buChar char="•"/>
            </a:pPr>
            <a:r>
              <a:rPr lang="en-US" sz="2400" dirty="0">
                <a:latin typeface="+mj-lt"/>
                <a:ea typeface="Cambria"/>
                <a:cs typeface="Cambria"/>
                <a:sym typeface="Cambria"/>
              </a:rPr>
              <a:t>Collect more diverse training set</a:t>
            </a:r>
            <a:endParaRPr sz="2400" dirty="0">
              <a:latin typeface="+mj-lt"/>
              <a:ea typeface="Cambria"/>
              <a:cs typeface="Cambria"/>
              <a:sym typeface="Cambria"/>
            </a:endParaRPr>
          </a:p>
          <a:p>
            <a:pPr marL="469900" lvl="0" indent="-457200" algn="l" rtl="0">
              <a:lnSpc>
                <a:spcPct val="100000"/>
              </a:lnSpc>
              <a:spcBef>
                <a:spcPts val="1725"/>
              </a:spcBef>
              <a:spcAft>
                <a:spcPts val="0"/>
              </a:spcAft>
              <a:buSzPts val="2400"/>
              <a:buFont typeface="Arial"/>
              <a:buChar char="•"/>
            </a:pPr>
            <a:r>
              <a:rPr lang="en-US" sz="2400" dirty="0">
                <a:latin typeface="+mj-lt"/>
                <a:ea typeface="Cambria"/>
                <a:cs typeface="Cambria"/>
                <a:sym typeface="Cambria"/>
              </a:rPr>
              <a:t>Train algorithm longer with gradient descent</a:t>
            </a:r>
            <a:endParaRPr sz="2400" dirty="0">
              <a:latin typeface="+mj-lt"/>
              <a:ea typeface="Cambria"/>
              <a:cs typeface="Cambria"/>
              <a:sym typeface="Cambria"/>
            </a:endParaRPr>
          </a:p>
          <a:p>
            <a:pPr marL="469900" lvl="0" indent="-457200" algn="l" rtl="0">
              <a:lnSpc>
                <a:spcPct val="100000"/>
              </a:lnSpc>
              <a:spcBef>
                <a:spcPts val="1725"/>
              </a:spcBef>
              <a:spcAft>
                <a:spcPts val="0"/>
              </a:spcAft>
              <a:buSzPts val="2400"/>
              <a:buFont typeface="Arial"/>
              <a:buChar char="•"/>
            </a:pPr>
            <a:r>
              <a:rPr lang="en-US" sz="2400" dirty="0">
                <a:latin typeface="+mj-lt"/>
                <a:ea typeface="Cambria"/>
                <a:cs typeface="Cambria"/>
                <a:sym typeface="Cambria"/>
              </a:rPr>
              <a:t>Try Adam instead of gradient descent</a:t>
            </a:r>
            <a:endParaRPr sz="2400" dirty="0">
              <a:latin typeface="+mj-lt"/>
              <a:ea typeface="Cambria"/>
              <a:cs typeface="Cambria"/>
              <a:sym typeface="Cambria"/>
            </a:endParaRPr>
          </a:p>
          <a:p>
            <a:pPr marL="469900" lvl="0" indent="-457200" algn="l" rtl="0">
              <a:lnSpc>
                <a:spcPct val="100000"/>
              </a:lnSpc>
              <a:spcBef>
                <a:spcPts val="1720"/>
              </a:spcBef>
              <a:spcAft>
                <a:spcPts val="0"/>
              </a:spcAft>
              <a:buSzPts val="2400"/>
              <a:buFont typeface="Arial"/>
              <a:buChar char="•"/>
            </a:pPr>
            <a:r>
              <a:rPr lang="en-US" sz="2400" dirty="0">
                <a:latin typeface="+mj-lt"/>
                <a:ea typeface="Cambria"/>
                <a:cs typeface="Cambria"/>
                <a:sym typeface="Cambria"/>
              </a:rPr>
              <a:t>Try bigger network</a:t>
            </a:r>
            <a:endParaRPr sz="2400" dirty="0">
              <a:latin typeface="+mj-lt"/>
              <a:ea typeface="Cambria"/>
              <a:cs typeface="Cambria"/>
              <a:sym typeface="Cambria"/>
            </a:endParaRPr>
          </a:p>
          <a:p>
            <a:pPr marL="469900" lvl="0" indent="-457200" algn="l" rtl="0">
              <a:lnSpc>
                <a:spcPct val="100000"/>
              </a:lnSpc>
              <a:spcBef>
                <a:spcPts val="1725"/>
              </a:spcBef>
              <a:spcAft>
                <a:spcPts val="0"/>
              </a:spcAft>
              <a:buSzPts val="2400"/>
              <a:buFont typeface="Arial"/>
              <a:buChar char="•"/>
            </a:pPr>
            <a:r>
              <a:rPr lang="en-US" sz="2400" dirty="0">
                <a:latin typeface="+mj-lt"/>
                <a:ea typeface="Cambria"/>
                <a:cs typeface="Cambria"/>
                <a:sym typeface="Cambria"/>
              </a:rPr>
              <a:t>Try smaller network</a:t>
            </a:r>
            <a:endParaRPr sz="2400" dirty="0">
              <a:latin typeface="+mj-lt"/>
              <a:ea typeface="Cambria"/>
              <a:cs typeface="Cambria"/>
              <a:sym typeface="Cambria"/>
            </a:endParaRPr>
          </a:p>
        </p:txBody>
      </p:sp>
      <p:sp>
        <p:nvSpPr>
          <p:cNvPr id="67" name="Google Shape;67;p3"/>
          <p:cNvSpPr txBox="1"/>
          <p:nvPr/>
        </p:nvSpPr>
        <p:spPr>
          <a:xfrm>
            <a:off x="7498689" y="3427666"/>
            <a:ext cx="3599179" cy="1560830"/>
          </a:xfrm>
          <a:prstGeom prst="rect">
            <a:avLst/>
          </a:prstGeom>
          <a:noFill/>
          <a:ln>
            <a:noFill/>
          </a:ln>
        </p:spPr>
        <p:txBody>
          <a:bodyPr spcFirstLastPara="1" wrap="square" lIns="0" tIns="12700" rIns="0" bIns="0" anchor="t" anchorCtr="0">
            <a:spAutoFit/>
          </a:bodyPr>
          <a:lstStyle/>
          <a:p>
            <a:pPr marL="520700" lvl="0" indent="-457833" algn="l" rtl="0">
              <a:lnSpc>
                <a:spcPct val="100000"/>
              </a:lnSpc>
              <a:spcBef>
                <a:spcPts val="0"/>
              </a:spcBef>
              <a:spcAft>
                <a:spcPts val="0"/>
              </a:spcAft>
              <a:buSzPts val="2400"/>
              <a:buFont typeface="Arial"/>
              <a:buChar char="•"/>
            </a:pPr>
            <a:r>
              <a:rPr lang="en-US" sz="2400" dirty="0">
                <a:latin typeface="+mj-lt"/>
                <a:ea typeface="Cambria"/>
                <a:cs typeface="Cambria"/>
                <a:sym typeface="Cambria"/>
              </a:rPr>
              <a:t>Try dropout</a:t>
            </a:r>
            <a:endParaRPr sz="2400" dirty="0">
              <a:latin typeface="+mj-lt"/>
              <a:ea typeface="Cambria"/>
              <a:cs typeface="Cambria"/>
              <a:sym typeface="Cambria"/>
            </a:endParaRPr>
          </a:p>
          <a:p>
            <a:pPr marL="495300" lvl="0" indent="-457200" algn="l" rtl="0">
              <a:lnSpc>
                <a:spcPct val="100000"/>
              </a:lnSpc>
              <a:spcBef>
                <a:spcPts val="1725"/>
              </a:spcBef>
              <a:spcAft>
                <a:spcPts val="0"/>
              </a:spcAft>
              <a:buSzPts val="2400"/>
              <a:buFont typeface="Arial"/>
              <a:buChar char="•"/>
            </a:pPr>
            <a:r>
              <a:rPr lang="en-US" sz="2400" dirty="0">
                <a:latin typeface="+mj-lt"/>
                <a:ea typeface="Cambria"/>
                <a:cs typeface="Cambria"/>
                <a:sym typeface="Cambria"/>
              </a:rPr>
              <a:t>Add </a:t>
            </a:r>
            <a:r>
              <a:rPr lang="en-US" sz="2400" dirty="0">
                <a:latin typeface="+mj-lt"/>
                <a:ea typeface="Cambria Math"/>
                <a:cs typeface="Cambria"/>
                <a:sym typeface="Cambria Math"/>
              </a:rPr>
              <a:t>L</a:t>
            </a:r>
            <a:r>
              <a:rPr lang="en-US" sz="2400" baseline="-25000" dirty="0">
                <a:latin typeface="+mj-lt"/>
                <a:ea typeface="Cambria Math"/>
                <a:cs typeface="Cambria"/>
                <a:sym typeface="Cambria Math"/>
              </a:rPr>
              <a:t>2</a:t>
            </a:r>
            <a:r>
              <a:rPr lang="en-US" sz="2400" dirty="0">
                <a:latin typeface="+mj-lt"/>
                <a:ea typeface="Cambria"/>
                <a:cs typeface="Cambria"/>
                <a:sym typeface="Cambria"/>
              </a:rPr>
              <a:t> regularization</a:t>
            </a:r>
            <a:endParaRPr sz="2400" dirty="0">
              <a:latin typeface="+mj-lt"/>
              <a:ea typeface="Cambria"/>
              <a:cs typeface="Cambria"/>
              <a:sym typeface="Cambria"/>
            </a:endParaRPr>
          </a:p>
          <a:p>
            <a:pPr marL="520700" lvl="0" indent="-457833" algn="l" rtl="0">
              <a:lnSpc>
                <a:spcPct val="100000"/>
              </a:lnSpc>
              <a:spcBef>
                <a:spcPts val="1720"/>
              </a:spcBef>
              <a:spcAft>
                <a:spcPts val="0"/>
              </a:spcAft>
              <a:buSzPts val="2400"/>
              <a:buFont typeface="Arial"/>
              <a:buChar char="•"/>
            </a:pPr>
            <a:r>
              <a:rPr lang="en-US" sz="2400" dirty="0">
                <a:latin typeface="+mj-lt"/>
                <a:ea typeface="Cambria"/>
                <a:cs typeface="Cambria"/>
                <a:sym typeface="Cambria"/>
              </a:rPr>
              <a:t>Network architecture</a:t>
            </a:r>
            <a:endParaRPr sz="2400" dirty="0">
              <a:latin typeface="+mj-lt"/>
              <a:ea typeface="Cambria"/>
              <a:cs typeface="Cambria"/>
              <a:sym typeface="Cambria"/>
            </a:endParaRPr>
          </a:p>
        </p:txBody>
      </p:sp>
      <p:sp>
        <p:nvSpPr>
          <p:cNvPr id="68" name="Google Shape;68;p3"/>
          <p:cNvSpPr txBox="1"/>
          <p:nvPr/>
        </p:nvSpPr>
        <p:spPr>
          <a:xfrm>
            <a:off x="8103690" y="5181841"/>
            <a:ext cx="3324225" cy="1560830"/>
          </a:xfrm>
          <a:prstGeom prst="rect">
            <a:avLst/>
          </a:prstGeom>
          <a:noFill/>
          <a:ln>
            <a:noFill/>
          </a:ln>
        </p:spPr>
        <p:txBody>
          <a:bodyPr spcFirstLastPara="1" wrap="square" lIns="0" tIns="12700" rIns="0" bIns="0" anchor="t" anchorCtr="0">
            <a:spAutoFit/>
          </a:bodyPr>
          <a:lstStyle/>
          <a:p>
            <a:pPr marL="469900" lvl="0" indent="-457200" algn="l" rtl="0">
              <a:lnSpc>
                <a:spcPct val="100000"/>
              </a:lnSpc>
              <a:spcBef>
                <a:spcPts val="0"/>
              </a:spcBef>
              <a:spcAft>
                <a:spcPts val="0"/>
              </a:spcAft>
              <a:buSzPts val="2400"/>
              <a:buFont typeface="Arial"/>
              <a:buChar char="•"/>
            </a:pPr>
            <a:r>
              <a:rPr lang="en-US" sz="2400" dirty="0">
                <a:latin typeface="+mn-lt"/>
                <a:ea typeface="Cambria"/>
                <a:cs typeface="Cambria"/>
                <a:sym typeface="Cambria"/>
              </a:rPr>
              <a:t>Activation functions</a:t>
            </a:r>
            <a:endParaRPr sz="2400" dirty="0">
              <a:latin typeface="+mn-lt"/>
              <a:ea typeface="Cambria"/>
              <a:cs typeface="Cambria"/>
              <a:sym typeface="Cambria"/>
            </a:endParaRPr>
          </a:p>
          <a:p>
            <a:pPr marL="469900" lvl="0" indent="-457200" algn="l" rtl="0">
              <a:lnSpc>
                <a:spcPct val="100000"/>
              </a:lnSpc>
              <a:spcBef>
                <a:spcPts val="1720"/>
              </a:spcBef>
              <a:spcAft>
                <a:spcPts val="0"/>
              </a:spcAft>
              <a:buSzPts val="2400"/>
              <a:buFont typeface="Arial"/>
              <a:buChar char="•"/>
            </a:pPr>
            <a:r>
              <a:rPr lang="en-US" sz="2400" dirty="0">
                <a:latin typeface="+mn-lt"/>
                <a:ea typeface="Cambria"/>
                <a:cs typeface="Cambria"/>
                <a:sym typeface="Cambria"/>
              </a:rPr>
              <a:t># hidden units</a:t>
            </a:r>
            <a:endParaRPr sz="2400" dirty="0">
              <a:latin typeface="+mn-lt"/>
              <a:ea typeface="Cambria"/>
              <a:cs typeface="Cambria"/>
              <a:sym typeface="Cambria"/>
            </a:endParaRPr>
          </a:p>
          <a:p>
            <a:pPr marL="469900" lvl="0" indent="-457200" algn="l" rtl="0">
              <a:lnSpc>
                <a:spcPct val="100000"/>
              </a:lnSpc>
              <a:spcBef>
                <a:spcPts val="1725"/>
              </a:spcBef>
              <a:spcAft>
                <a:spcPts val="0"/>
              </a:spcAft>
              <a:buSzPts val="2400"/>
              <a:buFont typeface="Arial"/>
              <a:buChar char="•"/>
            </a:pPr>
            <a:r>
              <a:rPr lang="en-US" sz="2400" dirty="0">
                <a:latin typeface="+mn-lt"/>
                <a:ea typeface="Cambria"/>
                <a:cs typeface="Cambria"/>
                <a:sym typeface="Cambria"/>
              </a:rPr>
              <a:t>…</a:t>
            </a:r>
            <a:endParaRPr sz="2400" dirty="0">
              <a:latin typeface="+mn-lt"/>
              <a:ea typeface="Cambria"/>
              <a:cs typeface="Cambria"/>
              <a:sym typeface="Cambria"/>
            </a:endParaRPr>
          </a:p>
        </p:txBody>
      </p:sp>
      <p:sp>
        <p:nvSpPr>
          <p:cNvPr id="69" name="Google Shape;69;p3"/>
          <p:cNvSpPr/>
          <p:nvPr/>
        </p:nvSpPr>
        <p:spPr>
          <a:xfrm>
            <a:off x="10223655" y="2298603"/>
            <a:ext cx="864235" cy="19685"/>
          </a:xfrm>
          <a:custGeom>
            <a:avLst/>
            <a:gdLst/>
            <a:ahLst/>
            <a:cxnLst/>
            <a:rect l="l" t="t" r="r" b="b"/>
            <a:pathLst>
              <a:path w="864234" h="19685" extrusionOk="0">
                <a:moveTo>
                  <a:pt x="0" y="6480"/>
                </a:moveTo>
                <a:lnTo>
                  <a:pt x="6120" y="6480"/>
                </a:lnTo>
                <a:lnTo>
                  <a:pt x="31680" y="12960"/>
                </a:lnTo>
                <a:lnTo>
                  <a:pt x="50760" y="12960"/>
                </a:lnTo>
                <a:lnTo>
                  <a:pt x="75960" y="12960"/>
                </a:lnTo>
                <a:lnTo>
                  <a:pt x="114120" y="6480"/>
                </a:lnTo>
                <a:lnTo>
                  <a:pt x="190440" y="0"/>
                </a:lnTo>
                <a:lnTo>
                  <a:pt x="596880" y="0"/>
                </a:lnTo>
                <a:lnTo>
                  <a:pt x="711001" y="6480"/>
                </a:lnTo>
                <a:lnTo>
                  <a:pt x="761761" y="12960"/>
                </a:lnTo>
                <a:lnTo>
                  <a:pt x="793441" y="12960"/>
                </a:lnTo>
                <a:lnTo>
                  <a:pt x="844561" y="19080"/>
                </a:lnTo>
                <a:lnTo>
                  <a:pt x="863641" y="1908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71" name="Google Shape;71;p3"/>
          <p:cNvPicPr preferRelativeResize="0"/>
          <p:nvPr/>
        </p:nvPicPr>
        <p:blipFill>
          <a:blip r:embed="rId9">
            <a:alphaModFix/>
          </a:blip>
          <a:stretch>
            <a:fillRect/>
          </a:stretch>
        </p:blipFill>
        <p:spPr>
          <a:xfrm>
            <a:off x="10734473" y="0"/>
            <a:ext cx="1448025" cy="79641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825354"/>
          </a:xfrm>
          <a:prstGeom prst="rect">
            <a:avLst/>
          </a:prstGeom>
          <a:noFill/>
          <a:ln>
            <a:noFill/>
          </a:ln>
        </p:spPr>
        <p:txBody>
          <a:bodyPr spcFirstLastPara="1" wrap="square" lIns="0" tIns="12700" rIns="0" bIns="0" anchor="t" anchorCtr="0">
            <a:spAutoFit/>
          </a:bodyPr>
          <a:lstStyle/>
          <a:p>
            <a:pPr marL="601980" marR="5080" lvl="0" indent="-589915" algn="l" rtl="0">
              <a:lnSpc>
                <a:spcPct val="119696"/>
              </a:lnSpc>
              <a:spcBef>
                <a:spcPts val="0"/>
              </a:spcBef>
              <a:spcAft>
                <a:spcPts val="0"/>
              </a:spcAft>
              <a:buNone/>
            </a:pPr>
            <a:r>
              <a:rPr lang="en-US" sz="4400" dirty="0">
                <a:latin typeface="+mj-lt"/>
                <a:ea typeface="Calibri"/>
                <a:cs typeface="Calibri"/>
                <a:sym typeface="Calibri"/>
              </a:rPr>
              <a:t>Why human-level performance?</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30380" y="1278222"/>
            <a:ext cx="11750294" cy="341632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Progress in machine learning tasks tends to slow down after surpassing human-level performance because human-level performance is often near the Bayes optimal error. Once an algorithm surpasses human-level performance, there may not be much headroom left to improve, and certain tactics for improving the algorithm become harder to apply.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However, comparing to human-level performance can help machine learning teams understand how much they should try to reduce bias and variance in their algorithms. Human performance can be used as a benchmark to guide the team's efforts to reduce bias and variance.</a:t>
            </a:r>
            <a:endParaRPr lang="en-GB" sz="24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085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65"/>
        <p:cNvGrpSpPr/>
        <p:nvPr/>
      </p:nvGrpSpPr>
      <p:grpSpPr>
        <a:xfrm>
          <a:off x="0" y="0"/>
          <a:ext cx="0" cy="0"/>
          <a:chOff x="0" y="0"/>
          <a:chExt cx="0" cy="0"/>
        </a:xfrm>
      </p:grpSpPr>
      <p:sp>
        <p:nvSpPr>
          <p:cNvPr id="266" name="Google Shape;266;p24"/>
          <p:cNvSpPr txBox="1">
            <a:spLocks noGrp="1"/>
          </p:cNvSpPr>
          <p:nvPr>
            <p:ph type="title"/>
          </p:nvPr>
        </p:nvSpPr>
        <p:spPr>
          <a:xfrm>
            <a:off x="261620" y="139700"/>
            <a:ext cx="1033145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n-lt"/>
                <a:ea typeface="Cambria"/>
                <a:cs typeface="Cambria"/>
                <a:sym typeface="Cambria"/>
              </a:rPr>
              <a:t>Comparing to human-level performance</a:t>
            </a:r>
            <a:endParaRPr sz="4400" dirty="0">
              <a:latin typeface="+mn-lt"/>
              <a:ea typeface="Cambria"/>
              <a:cs typeface="Cambria"/>
              <a:sym typeface="Cambria"/>
            </a:endParaRPr>
          </a:p>
        </p:txBody>
      </p:sp>
      <p:pic>
        <p:nvPicPr>
          <p:cNvPr id="267" name="Google Shape;267;p24"/>
          <p:cNvPicPr preferRelativeResize="0"/>
          <p:nvPr/>
        </p:nvPicPr>
        <p:blipFill rotWithShape="1">
          <a:blip r:embed="rId3">
            <a:alphaModFix/>
          </a:blip>
          <a:srcRect/>
          <a:stretch/>
        </p:blipFill>
        <p:spPr>
          <a:xfrm>
            <a:off x="261620" y="1447800"/>
            <a:ext cx="10590533" cy="4654710"/>
          </a:xfrm>
          <a:prstGeom prst="rect">
            <a:avLst/>
          </a:prstGeom>
          <a:noFill/>
          <a:ln>
            <a:noFill/>
          </a:ln>
        </p:spPr>
      </p:pic>
      <p:pic>
        <p:nvPicPr>
          <p:cNvPr id="268" name="Google Shape;268;p24"/>
          <p:cNvPicPr preferRelativeResize="0"/>
          <p:nvPr/>
        </p:nvPicPr>
        <p:blipFill>
          <a:blip r:embed="rId4">
            <a:alphaModFix/>
          </a:blip>
          <a:stretch>
            <a:fillRect/>
          </a:stretch>
        </p:blipFill>
        <p:spPr>
          <a:xfrm>
            <a:off x="10734473" y="0"/>
            <a:ext cx="1448025" cy="7964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272"/>
        <p:cNvGrpSpPr/>
        <p:nvPr/>
      </p:nvGrpSpPr>
      <p:grpSpPr>
        <a:xfrm>
          <a:off x="0" y="0"/>
          <a:ext cx="0" cy="0"/>
          <a:chOff x="0" y="0"/>
          <a:chExt cx="0" cy="0"/>
        </a:xfrm>
      </p:grpSpPr>
      <p:sp>
        <p:nvSpPr>
          <p:cNvPr id="273" name="Google Shape;273;p25"/>
          <p:cNvSpPr txBox="1">
            <a:spLocks noGrp="1"/>
          </p:cNvSpPr>
          <p:nvPr>
            <p:ph type="title"/>
          </p:nvPr>
        </p:nvSpPr>
        <p:spPr>
          <a:xfrm>
            <a:off x="261620" y="139700"/>
            <a:ext cx="1098169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n-lt"/>
                <a:ea typeface="Cambria"/>
                <a:cs typeface="Cambria"/>
                <a:sym typeface="Cambria"/>
              </a:rPr>
              <a:t>Why compare to human-level performance</a:t>
            </a:r>
            <a:endParaRPr sz="4400" dirty="0">
              <a:latin typeface="+mn-lt"/>
              <a:ea typeface="Cambria"/>
              <a:cs typeface="Cambria"/>
              <a:sym typeface="Cambria"/>
            </a:endParaRPr>
          </a:p>
        </p:txBody>
      </p:sp>
      <p:sp>
        <p:nvSpPr>
          <p:cNvPr id="274" name="Google Shape;274;p25"/>
          <p:cNvSpPr txBox="1"/>
          <p:nvPr/>
        </p:nvSpPr>
        <p:spPr>
          <a:xfrm>
            <a:off x="514103" y="1318627"/>
            <a:ext cx="11091743" cy="3121219"/>
          </a:xfrm>
          <a:prstGeom prst="rect">
            <a:avLst/>
          </a:prstGeom>
          <a:noFill/>
          <a:ln>
            <a:noFill/>
          </a:ln>
        </p:spPr>
        <p:txBody>
          <a:bodyPr spcFirstLastPara="1" wrap="square" lIns="0" tIns="4425" rIns="0" bIns="0" anchor="t" anchorCtr="0">
            <a:spAutoFit/>
          </a:bodyPr>
          <a:lstStyle/>
          <a:p>
            <a:pPr marL="12700" marR="5080" lvl="0" indent="0" algn="l" rtl="0">
              <a:lnSpc>
                <a:spcPct val="101600"/>
              </a:lnSpc>
              <a:spcBef>
                <a:spcPts val="0"/>
              </a:spcBef>
              <a:spcAft>
                <a:spcPts val="0"/>
              </a:spcAft>
              <a:buNone/>
            </a:pPr>
            <a:r>
              <a:rPr lang="en-US" sz="2800" dirty="0">
                <a:latin typeface="+mn-lt"/>
                <a:ea typeface="Cambria"/>
                <a:cs typeface="Cambria"/>
                <a:sym typeface="Cambria"/>
              </a:rPr>
              <a:t>Humans are quite good at a lot of tasks. So long as ML is worse than humans, you can:</a:t>
            </a:r>
            <a:endParaRPr sz="2800" dirty="0">
              <a:latin typeface="+mn-lt"/>
              <a:ea typeface="Cambria"/>
              <a:cs typeface="Cambria"/>
              <a:sym typeface="Cambria"/>
            </a:endParaRPr>
          </a:p>
          <a:p>
            <a:pPr marL="901064" lvl="0" indent="-457833" algn="l" rtl="0">
              <a:lnSpc>
                <a:spcPct val="100000"/>
              </a:lnSpc>
              <a:spcBef>
                <a:spcPts val="2800"/>
              </a:spcBef>
              <a:spcAft>
                <a:spcPts val="0"/>
              </a:spcAft>
              <a:buSzPts val="2800"/>
              <a:buFont typeface="Cambria"/>
              <a:buChar char="-"/>
            </a:pPr>
            <a:r>
              <a:rPr lang="en-US" sz="2800" dirty="0">
                <a:latin typeface="+mn-lt"/>
                <a:ea typeface="Cambria"/>
                <a:cs typeface="Cambria"/>
                <a:sym typeface="Cambria"/>
              </a:rPr>
              <a:t>Get labeled data from humans.</a:t>
            </a:r>
            <a:endParaRPr sz="3000" dirty="0">
              <a:latin typeface="+mn-lt"/>
              <a:ea typeface="Cambria"/>
              <a:cs typeface="Cambria"/>
              <a:sym typeface="Cambria"/>
            </a:endParaRPr>
          </a:p>
          <a:p>
            <a:pPr marL="901064" marR="1854835" lvl="0" indent="-457833" algn="l" rtl="0">
              <a:lnSpc>
                <a:spcPct val="117857"/>
              </a:lnSpc>
              <a:spcBef>
                <a:spcPts val="5"/>
              </a:spcBef>
              <a:spcAft>
                <a:spcPts val="0"/>
              </a:spcAft>
              <a:buSzPts val="2800"/>
              <a:buFont typeface="Cambria"/>
              <a:buChar char="-"/>
            </a:pPr>
            <a:r>
              <a:rPr lang="en-US" sz="2800" dirty="0">
                <a:latin typeface="+mn-lt"/>
                <a:ea typeface="Cambria"/>
                <a:cs typeface="Cambria"/>
                <a:sym typeface="Cambria"/>
              </a:rPr>
              <a:t>Gain insight from manual error analysis: Why did a person get this right?</a:t>
            </a:r>
            <a:endParaRPr sz="3300" dirty="0">
              <a:latin typeface="+mn-lt"/>
              <a:ea typeface="Cambria"/>
              <a:cs typeface="Cambria"/>
              <a:sym typeface="Cambria"/>
            </a:endParaRPr>
          </a:p>
          <a:p>
            <a:pPr marL="901064" lvl="0" indent="-457833" algn="l" rtl="0">
              <a:lnSpc>
                <a:spcPct val="100000"/>
              </a:lnSpc>
              <a:spcBef>
                <a:spcPts val="0"/>
              </a:spcBef>
              <a:spcAft>
                <a:spcPts val="0"/>
              </a:spcAft>
              <a:buSzPts val="2800"/>
              <a:buFont typeface="Cambria"/>
              <a:buChar char="-"/>
            </a:pPr>
            <a:r>
              <a:rPr lang="en-US" sz="2800" dirty="0">
                <a:latin typeface="+mn-lt"/>
                <a:ea typeface="Cambria"/>
                <a:cs typeface="Cambria"/>
                <a:sym typeface="Cambria"/>
              </a:rPr>
              <a:t>Better analysis of bias/variance.</a:t>
            </a:r>
            <a:endParaRPr sz="2800" dirty="0">
              <a:latin typeface="+mn-lt"/>
              <a:ea typeface="Cambria"/>
              <a:cs typeface="Cambria"/>
              <a:sym typeface="Cambria"/>
            </a:endParaRPr>
          </a:p>
        </p:txBody>
      </p:sp>
      <p:pic>
        <p:nvPicPr>
          <p:cNvPr id="275" name="Google Shape;275;p25"/>
          <p:cNvPicPr preferRelativeResize="0"/>
          <p:nvPr/>
        </p:nvPicPr>
        <p:blipFill>
          <a:blip r:embed="rId3">
            <a:alphaModFix/>
          </a:blip>
          <a:stretch>
            <a:fillRect/>
          </a:stretch>
        </p:blipFill>
        <p:spPr>
          <a:xfrm>
            <a:off x="10734473" y="0"/>
            <a:ext cx="1448025" cy="7964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279"/>
        <p:cNvGrpSpPr/>
        <p:nvPr/>
      </p:nvGrpSpPr>
      <p:grpSpPr>
        <a:xfrm>
          <a:off x="0" y="0"/>
          <a:ext cx="0" cy="0"/>
          <a:chOff x="0" y="0"/>
          <a:chExt cx="0" cy="0"/>
        </a:xfrm>
      </p:grpSpPr>
      <p:sp>
        <p:nvSpPr>
          <p:cNvPr id="280" name="Google Shape;280;p26"/>
          <p:cNvSpPr txBox="1">
            <a:spLocks noGrp="1"/>
          </p:cNvSpPr>
          <p:nvPr>
            <p:ph type="body" idx="1"/>
          </p:nvPr>
        </p:nvSpPr>
        <p:spPr>
          <a:xfrm>
            <a:off x="-116376" y="1216113"/>
            <a:ext cx="12208896" cy="2109808"/>
          </a:xfrm>
          <a:prstGeom prst="rect">
            <a:avLst/>
          </a:prstGeom>
          <a:noFill/>
          <a:ln>
            <a:noFill/>
          </a:ln>
        </p:spPr>
        <p:txBody>
          <a:bodyPr spcFirstLastPara="1" wrap="square" lIns="0" tIns="114300" rIns="0" bIns="0" anchor="t" anchorCtr="0">
            <a:spAutoFit/>
          </a:bodyPr>
          <a:lstStyle/>
          <a:p>
            <a:pPr marL="5344160" marR="5080" lvl="0" indent="-584200" algn="l" rtl="0">
              <a:lnSpc>
                <a:spcPct val="108333"/>
              </a:lnSpc>
              <a:spcBef>
                <a:spcPts val="0"/>
              </a:spcBef>
              <a:spcAft>
                <a:spcPts val="0"/>
              </a:spcAft>
              <a:buNone/>
            </a:pPr>
            <a:r>
              <a:rPr lang="en-US" dirty="0">
                <a:latin typeface="+mj-lt"/>
              </a:rPr>
              <a:t>Comparing to human- level performance</a:t>
            </a:r>
            <a:endParaRPr dirty="0">
              <a:latin typeface="+mj-lt"/>
            </a:endParaRPr>
          </a:p>
        </p:txBody>
      </p:sp>
      <p:sp>
        <p:nvSpPr>
          <p:cNvPr id="281" name="Google Shape;281;p26"/>
          <p:cNvSpPr txBox="1"/>
          <p:nvPr/>
        </p:nvSpPr>
        <p:spPr>
          <a:xfrm>
            <a:off x="5991878" y="3680753"/>
            <a:ext cx="4627792" cy="843821"/>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5400" dirty="0">
                <a:latin typeface="+mj-lt"/>
                <a:ea typeface="Calibri"/>
                <a:cs typeface="Calibri"/>
                <a:sym typeface="Calibri"/>
              </a:rPr>
              <a:t>Avoidable bias</a:t>
            </a:r>
            <a:endParaRPr sz="5400" dirty="0">
              <a:latin typeface="+mj-lt"/>
              <a:ea typeface="Calibri"/>
              <a:cs typeface="Calibri"/>
              <a:sym typeface="Calibri"/>
            </a:endParaRPr>
          </a:p>
        </p:txBody>
      </p:sp>
      <p:sp>
        <p:nvSpPr>
          <p:cNvPr id="282" name="Google Shape;282;p26"/>
          <p:cNvSpPr/>
          <p:nvPr/>
        </p:nvSpPr>
        <p:spPr>
          <a:xfrm>
            <a:off x="4851374"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283" name="Google Shape;283;p26"/>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j-lt"/>
                <a:ea typeface="Calibri"/>
                <a:cs typeface="Calibri"/>
                <a:sym typeface="Calibri"/>
              </a:rPr>
              <a:t>Avoidable bias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1093583"/>
            <a:ext cx="11750294" cy="3785652"/>
          </a:xfrm>
          <a:prstGeom prst="rect">
            <a:avLst/>
          </a:prstGeom>
          <a:noFill/>
        </p:spPr>
        <p:txBody>
          <a:bodyPr wrap="square">
            <a:spAutoFit/>
          </a:bodyPr>
          <a:lstStyle/>
          <a:p>
            <a:pPr marL="342900"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Human level performance is an important benchmark for assessing the performance of machine learning algorithms on tasks that humans are good at. It provides a reference point for evaluating the algorithm's performance and guides the design of more effective algorithms. If a machine learning algorithm performs close to human level performance, then it is considered to be performing well, whereas if it performs significantly worse, then it indicates a need for improvement. Additionally, if humans are good at a task, then it is likely that the task is well-defined and has a clear structure, which can guide the design of machine learning algorithms.</a:t>
            </a:r>
            <a:endParaRPr lang="en-GB" sz="24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58351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j-lt"/>
                <a:ea typeface="Calibri"/>
                <a:cs typeface="Calibri"/>
                <a:sym typeface="Calibri"/>
              </a:rPr>
              <a:t>Avoidable bias</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68087" y="1119778"/>
            <a:ext cx="11750294" cy="3785652"/>
          </a:xfrm>
          <a:prstGeom prst="rect">
            <a:avLst/>
          </a:prstGeom>
          <a:noFill/>
        </p:spPr>
        <p:txBody>
          <a:bodyPr wrap="square">
            <a:spAutoFit/>
          </a:bodyPr>
          <a:lstStyle/>
          <a:p>
            <a:pPr marL="342900" indent="-342900">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Comparing machine learning systems to human level performance has become more common due to advances in deep learning and the efficiency of the workflow of designing and building a machine learning system.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Understanding human level performance is important for assessing the performance of machine learning algorithms, guiding their design, and determining where to focus efforts on reducing bias and variance. If human level performance is close to the Bayes optimal error, then it may be more beneficial to focus on reducing variance, whereas if human level performance is significantly worse than the Bayes optimal error, then it may be more beneficial to focus on reducing bias.</a:t>
            </a:r>
            <a:endParaRPr lang="en-GB" sz="24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7097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287"/>
        <p:cNvGrpSpPr/>
        <p:nvPr/>
      </p:nvGrpSpPr>
      <p:grpSpPr>
        <a:xfrm>
          <a:off x="0" y="0"/>
          <a:ext cx="0" cy="0"/>
          <a:chOff x="0" y="0"/>
          <a:chExt cx="0" cy="0"/>
        </a:xfrm>
      </p:grpSpPr>
      <p:sp>
        <p:nvSpPr>
          <p:cNvPr id="288" name="Google Shape;288;p27"/>
          <p:cNvSpPr txBox="1">
            <a:spLocks noGrp="1"/>
          </p:cNvSpPr>
          <p:nvPr>
            <p:ph type="title"/>
          </p:nvPr>
        </p:nvSpPr>
        <p:spPr>
          <a:xfrm>
            <a:off x="156544" y="367741"/>
            <a:ext cx="477774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j-lt"/>
                <a:ea typeface="Cambria"/>
                <a:cs typeface="Cambria"/>
                <a:sym typeface="Cambria"/>
              </a:rPr>
              <a:t>Bias and Variance</a:t>
            </a:r>
            <a:endParaRPr sz="4400" dirty="0">
              <a:latin typeface="+mj-lt"/>
              <a:ea typeface="Cambria"/>
              <a:cs typeface="Cambria"/>
              <a:sym typeface="Cambria"/>
            </a:endParaRPr>
          </a:p>
        </p:txBody>
      </p:sp>
      <p:pic>
        <p:nvPicPr>
          <p:cNvPr id="289" name="Google Shape;289;p27" descr="Overfitting vs Underfitting. Overfitting and Underfitting are common… | by  Sachin Dev | MLearning.ai | Dec, 2022 | Medium"/>
          <p:cNvPicPr preferRelativeResize="0"/>
          <p:nvPr/>
        </p:nvPicPr>
        <p:blipFill rotWithShape="1">
          <a:blip r:embed="rId3">
            <a:alphaModFix/>
          </a:blip>
          <a:srcRect/>
          <a:stretch/>
        </p:blipFill>
        <p:spPr>
          <a:xfrm>
            <a:off x="156544" y="1617761"/>
            <a:ext cx="11848171" cy="4857750"/>
          </a:xfrm>
          <a:prstGeom prst="rect">
            <a:avLst/>
          </a:prstGeom>
          <a:noFill/>
          <a:ln>
            <a:noFill/>
          </a:ln>
        </p:spPr>
      </p:pic>
      <p:pic>
        <p:nvPicPr>
          <p:cNvPr id="290" name="Google Shape;290;p27"/>
          <p:cNvPicPr preferRelativeResize="0"/>
          <p:nvPr/>
        </p:nvPicPr>
        <p:blipFill>
          <a:blip r:embed="rId4">
            <a:alphaModFix/>
          </a:blip>
          <a:stretch>
            <a:fillRect/>
          </a:stretch>
        </p:blipFill>
        <p:spPr>
          <a:xfrm>
            <a:off x="10734473" y="0"/>
            <a:ext cx="1448025" cy="79641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28"/>
          <p:cNvSpPr txBox="1">
            <a:spLocks noGrp="1"/>
          </p:cNvSpPr>
          <p:nvPr>
            <p:ph type="title"/>
          </p:nvPr>
        </p:nvSpPr>
        <p:spPr>
          <a:xfrm>
            <a:off x="288429" y="174497"/>
            <a:ext cx="477774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j-lt"/>
                <a:ea typeface="Cambria"/>
                <a:cs typeface="Cambria"/>
                <a:sym typeface="Cambria"/>
              </a:rPr>
              <a:t>Bias and Variance</a:t>
            </a:r>
            <a:endParaRPr sz="4400" dirty="0">
              <a:latin typeface="+mj-lt"/>
              <a:ea typeface="Cambria"/>
              <a:cs typeface="Cambria"/>
              <a:sym typeface="Cambria"/>
            </a:endParaRPr>
          </a:p>
        </p:txBody>
      </p:sp>
      <p:sp>
        <p:nvSpPr>
          <p:cNvPr id="296" name="Google Shape;296;p28"/>
          <p:cNvSpPr txBox="1"/>
          <p:nvPr/>
        </p:nvSpPr>
        <p:spPr>
          <a:xfrm>
            <a:off x="362019" y="2892960"/>
            <a:ext cx="5935345" cy="2679388"/>
          </a:xfrm>
          <a:prstGeom prst="rect">
            <a:avLst/>
          </a:prstGeom>
          <a:noFill/>
          <a:ln>
            <a:noFill/>
          </a:ln>
        </p:spPr>
        <p:txBody>
          <a:bodyPr spcFirstLastPara="1" wrap="square" lIns="0" tIns="12700" rIns="0" bIns="0" anchor="t" anchorCtr="0">
            <a:spAutoFit/>
          </a:bodyPr>
          <a:lstStyle/>
          <a:p>
            <a:pPr marL="1462405" lvl="0" indent="0" algn="l" rtl="0">
              <a:lnSpc>
                <a:spcPct val="100000"/>
              </a:lnSpc>
              <a:spcBef>
                <a:spcPts val="0"/>
              </a:spcBef>
              <a:spcAft>
                <a:spcPts val="0"/>
              </a:spcAft>
              <a:buNone/>
            </a:pPr>
            <a:r>
              <a:rPr lang="en-US" sz="3200" dirty="0">
                <a:latin typeface="Cambria"/>
                <a:ea typeface="Cambria"/>
                <a:cs typeface="Cambria"/>
                <a:sym typeface="Cambria"/>
              </a:rPr>
              <a:t>Cat classification</a:t>
            </a:r>
            <a:endParaRPr sz="3200" dirty="0">
              <a:latin typeface="Cambria"/>
              <a:ea typeface="Cambria"/>
              <a:cs typeface="Cambria"/>
              <a:sym typeface="Cambria"/>
            </a:endParaRPr>
          </a:p>
          <a:p>
            <a:pPr marL="0" lvl="0" indent="0" algn="l" rtl="0">
              <a:lnSpc>
                <a:spcPct val="100000"/>
              </a:lnSpc>
              <a:spcBef>
                <a:spcPts val="50"/>
              </a:spcBef>
              <a:spcAft>
                <a:spcPts val="0"/>
              </a:spcAft>
              <a:buNone/>
            </a:pPr>
            <a:endParaRPr sz="5150" dirty="0">
              <a:latin typeface="Cambria"/>
              <a:ea typeface="Cambria"/>
              <a:cs typeface="Cambria"/>
              <a:sym typeface="Cambria"/>
            </a:endParaRPr>
          </a:p>
          <a:p>
            <a:pPr marL="12700" marR="474344" lvl="0" indent="0" algn="l" rtl="0">
              <a:lnSpc>
                <a:spcPct val="148300"/>
              </a:lnSpc>
              <a:spcBef>
                <a:spcPts val="0"/>
              </a:spcBef>
              <a:spcAft>
                <a:spcPts val="0"/>
              </a:spcAft>
              <a:buNone/>
            </a:pPr>
            <a:r>
              <a:rPr lang="en-US" sz="3200" dirty="0">
                <a:latin typeface="Cambria"/>
                <a:ea typeface="Cambria"/>
                <a:cs typeface="Cambria"/>
                <a:sym typeface="Cambria"/>
              </a:rPr>
              <a:t>Training set error:	1% Dev set error:</a:t>
            </a:r>
            <a:endParaRPr sz="3200" dirty="0">
              <a:latin typeface="Cambria"/>
              <a:ea typeface="Cambria"/>
              <a:cs typeface="Cambria"/>
              <a:sym typeface="Cambria"/>
            </a:endParaRPr>
          </a:p>
        </p:txBody>
      </p:sp>
      <p:pic>
        <p:nvPicPr>
          <p:cNvPr id="297" name="Google Shape;297;p28"/>
          <p:cNvPicPr preferRelativeResize="0"/>
          <p:nvPr/>
        </p:nvPicPr>
        <p:blipFill rotWithShape="1">
          <a:blip r:embed="rId3">
            <a:alphaModFix/>
          </a:blip>
          <a:srcRect/>
          <a:stretch/>
        </p:blipFill>
        <p:spPr>
          <a:xfrm>
            <a:off x="2461482" y="1022829"/>
            <a:ext cx="1385570" cy="1549095"/>
          </a:xfrm>
          <a:prstGeom prst="rect">
            <a:avLst/>
          </a:prstGeom>
          <a:noFill/>
          <a:ln>
            <a:noFill/>
          </a:ln>
        </p:spPr>
      </p:pic>
      <p:pic>
        <p:nvPicPr>
          <p:cNvPr id="298" name="Google Shape;298;p28"/>
          <p:cNvPicPr preferRelativeResize="0"/>
          <p:nvPr/>
        </p:nvPicPr>
        <p:blipFill rotWithShape="1">
          <a:blip r:embed="rId4">
            <a:alphaModFix/>
          </a:blip>
          <a:srcRect/>
          <a:stretch/>
        </p:blipFill>
        <p:spPr>
          <a:xfrm>
            <a:off x="3962400" y="1039120"/>
            <a:ext cx="1473200" cy="1549095"/>
          </a:xfrm>
          <a:prstGeom prst="rect">
            <a:avLst/>
          </a:prstGeom>
          <a:noFill/>
          <a:ln>
            <a:noFill/>
          </a:ln>
        </p:spPr>
      </p:pic>
      <p:sp>
        <p:nvSpPr>
          <p:cNvPr id="299" name="Google Shape;299;p28"/>
          <p:cNvSpPr txBox="1"/>
          <p:nvPr/>
        </p:nvSpPr>
        <p:spPr>
          <a:xfrm>
            <a:off x="7780960" y="2892960"/>
            <a:ext cx="1644394" cy="1322093"/>
          </a:xfrm>
          <a:prstGeom prst="rect">
            <a:avLst/>
          </a:prstGeom>
          <a:noFill/>
          <a:ln>
            <a:noFill/>
          </a:ln>
        </p:spPr>
        <p:txBody>
          <a:bodyPr spcFirstLastPara="1" wrap="square" lIns="0" tIns="0" rIns="0" bIns="0" anchor="t" anchorCtr="0">
            <a:spAutoFit/>
          </a:bodyPr>
          <a:lstStyle/>
          <a:p>
            <a:pPr marL="0" lvl="0" indent="0" algn="l" rtl="0">
              <a:lnSpc>
                <a:spcPct val="118593"/>
              </a:lnSpc>
              <a:spcBef>
                <a:spcPts val="0"/>
              </a:spcBef>
              <a:spcAft>
                <a:spcPts val="0"/>
              </a:spcAft>
              <a:buNone/>
            </a:pPr>
            <a:r>
              <a:rPr lang="en-US" sz="3200" dirty="0">
                <a:latin typeface="Cambria"/>
                <a:ea typeface="Cambria"/>
                <a:cs typeface="Cambria"/>
                <a:sym typeface="Cambria"/>
              </a:rPr>
              <a:t>15%</a:t>
            </a:r>
            <a:endParaRPr sz="3200" dirty="0">
              <a:latin typeface="Cambria"/>
              <a:ea typeface="Cambria"/>
              <a:cs typeface="Cambria"/>
              <a:sym typeface="Cambria"/>
            </a:endParaRPr>
          </a:p>
          <a:p>
            <a:pPr marL="0" lvl="0" indent="0" algn="l" rtl="0">
              <a:lnSpc>
                <a:spcPct val="100000"/>
              </a:lnSpc>
              <a:spcBef>
                <a:spcPts val="1855"/>
              </a:spcBef>
              <a:spcAft>
                <a:spcPts val="0"/>
              </a:spcAft>
              <a:buNone/>
            </a:pPr>
            <a:r>
              <a:rPr lang="en-US" sz="3200" dirty="0">
                <a:latin typeface="Cambria"/>
                <a:ea typeface="Cambria"/>
                <a:cs typeface="Cambria"/>
                <a:sym typeface="Cambria"/>
              </a:rPr>
              <a:t>30%</a:t>
            </a:r>
            <a:endParaRPr sz="3200" dirty="0">
              <a:latin typeface="Cambria"/>
              <a:ea typeface="Cambria"/>
              <a:cs typeface="Cambria"/>
              <a:sym typeface="Cambria"/>
            </a:endParaRPr>
          </a:p>
        </p:txBody>
      </p:sp>
      <p:sp>
        <p:nvSpPr>
          <p:cNvPr id="300" name="Google Shape;300;p28"/>
          <p:cNvSpPr txBox="1"/>
          <p:nvPr/>
        </p:nvSpPr>
        <p:spPr>
          <a:xfrm>
            <a:off x="6337522" y="1550251"/>
            <a:ext cx="901700" cy="1212215"/>
          </a:xfrm>
          <a:prstGeom prst="rect">
            <a:avLst/>
          </a:prstGeom>
          <a:noFill/>
          <a:ln>
            <a:noFill/>
          </a:ln>
        </p:spPr>
        <p:txBody>
          <a:bodyPr spcFirstLastPara="1" wrap="square" lIns="0" tIns="0" rIns="0" bIns="0" anchor="t" anchorCtr="0">
            <a:spAutoFit/>
          </a:bodyPr>
          <a:lstStyle/>
          <a:p>
            <a:pPr marL="0" lvl="0" indent="0" algn="l" rtl="0">
              <a:lnSpc>
                <a:spcPct val="118593"/>
              </a:lnSpc>
              <a:spcBef>
                <a:spcPts val="0"/>
              </a:spcBef>
              <a:spcAft>
                <a:spcPts val="0"/>
              </a:spcAft>
              <a:buNone/>
            </a:pPr>
            <a:r>
              <a:rPr lang="en-US" sz="3200" dirty="0">
                <a:latin typeface="Cambria"/>
                <a:ea typeface="Cambria"/>
                <a:cs typeface="Cambria"/>
                <a:sym typeface="Cambria"/>
              </a:rPr>
              <a:t>0.5%</a:t>
            </a:r>
            <a:endParaRPr sz="3200" dirty="0">
              <a:latin typeface="Cambria"/>
              <a:ea typeface="Cambria"/>
              <a:cs typeface="Cambria"/>
              <a:sym typeface="Cambria"/>
            </a:endParaRPr>
          </a:p>
          <a:p>
            <a:pPr marL="0" lvl="0" indent="0" algn="l" rtl="0">
              <a:lnSpc>
                <a:spcPct val="100000"/>
              </a:lnSpc>
              <a:spcBef>
                <a:spcPts val="1855"/>
              </a:spcBef>
              <a:spcAft>
                <a:spcPts val="0"/>
              </a:spcAft>
              <a:buNone/>
            </a:pPr>
            <a:r>
              <a:rPr lang="en-US" sz="3200" dirty="0">
                <a:latin typeface="Cambria"/>
                <a:ea typeface="Cambria"/>
                <a:cs typeface="Cambria"/>
                <a:sym typeface="Cambria"/>
              </a:rPr>
              <a:t>1%</a:t>
            </a:r>
            <a:endParaRPr sz="3200" dirty="0">
              <a:latin typeface="Cambria"/>
              <a:ea typeface="Cambria"/>
              <a:cs typeface="Cambria"/>
              <a:sym typeface="Cambria"/>
            </a:endParaRPr>
          </a:p>
        </p:txBody>
      </p:sp>
      <p:sp>
        <p:nvSpPr>
          <p:cNvPr id="301" name="Google Shape;301;p28"/>
          <p:cNvSpPr/>
          <p:nvPr/>
        </p:nvSpPr>
        <p:spPr>
          <a:xfrm>
            <a:off x="7620571" y="2770022"/>
            <a:ext cx="1412875" cy="1496695"/>
          </a:xfrm>
          <a:custGeom>
            <a:avLst/>
            <a:gdLst/>
            <a:ahLst/>
            <a:cxnLst/>
            <a:rect l="l" t="t" r="r" b="b"/>
            <a:pathLst>
              <a:path w="1412875" h="1496695" extrusionOk="0">
                <a:moveTo>
                  <a:pt x="1412735" y="0"/>
                </a:moveTo>
                <a:lnTo>
                  <a:pt x="0" y="0"/>
                </a:lnTo>
                <a:lnTo>
                  <a:pt x="0" y="1496542"/>
                </a:lnTo>
                <a:lnTo>
                  <a:pt x="1412735" y="1496542"/>
                </a:lnTo>
                <a:lnTo>
                  <a:pt x="1412735" y="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302" name="Google Shape;302;p28"/>
          <p:cNvPicPr preferRelativeResize="0"/>
          <p:nvPr/>
        </p:nvPicPr>
        <p:blipFill rotWithShape="1">
          <a:blip r:embed="rId5">
            <a:alphaModFix/>
          </a:blip>
          <a:srcRect/>
          <a:stretch/>
        </p:blipFill>
        <p:spPr>
          <a:xfrm>
            <a:off x="5936089" y="499297"/>
            <a:ext cx="2606266" cy="480102"/>
          </a:xfrm>
          <a:prstGeom prst="rect">
            <a:avLst/>
          </a:prstGeom>
          <a:noFill/>
          <a:ln>
            <a:noFill/>
          </a:ln>
        </p:spPr>
      </p:pic>
      <p:pic>
        <p:nvPicPr>
          <p:cNvPr id="303" name="Google Shape;303;p28"/>
          <p:cNvPicPr preferRelativeResize="0"/>
          <p:nvPr/>
        </p:nvPicPr>
        <p:blipFill>
          <a:blip r:embed="rId6">
            <a:alphaModFix/>
          </a:blip>
          <a:stretch>
            <a:fillRect/>
          </a:stretch>
        </p:blipFill>
        <p:spPr>
          <a:xfrm>
            <a:off x="10734473" y="0"/>
            <a:ext cx="1448025" cy="79641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307"/>
        <p:cNvGrpSpPr/>
        <p:nvPr/>
      </p:nvGrpSpPr>
      <p:grpSpPr>
        <a:xfrm>
          <a:off x="0" y="0"/>
          <a:ext cx="0" cy="0"/>
          <a:chOff x="0" y="0"/>
          <a:chExt cx="0" cy="0"/>
        </a:xfrm>
      </p:grpSpPr>
      <p:pic>
        <p:nvPicPr>
          <p:cNvPr id="308" name="Google Shape;308;p29"/>
          <p:cNvPicPr preferRelativeResize="0"/>
          <p:nvPr/>
        </p:nvPicPr>
        <p:blipFill rotWithShape="1">
          <a:blip r:embed="rId3">
            <a:alphaModFix/>
          </a:blip>
          <a:srcRect/>
          <a:stretch/>
        </p:blipFill>
        <p:spPr>
          <a:xfrm>
            <a:off x="259127" y="695960"/>
            <a:ext cx="9051107" cy="6045675"/>
          </a:xfrm>
          <a:prstGeom prst="rect">
            <a:avLst/>
          </a:prstGeom>
          <a:noFill/>
          <a:ln>
            <a:noFill/>
          </a:ln>
        </p:spPr>
      </p:pic>
      <p:sp>
        <p:nvSpPr>
          <p:cNvPr id="309" name="Google Shape;309;p29"/>
          <p:cNvSpPr txBox="1">
            <a:spLocks noGrp="1"/>
          </p:cNvSpPr>
          <p:nvPr>
            <p:ph type="title"/>
          </p:nvPr>
        </p:nvSpPr>
        <p:spPr>
          <a:xfrm>
            <a:off x="291082" y="0"/>
            <a:ext cx="67964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a:latin typeface="Cambria"/>
                <a:ea typeface="Cambria"/>
                <a:cs typeface="Cambria"/>
                <a:sym typeface="Cambria"/>
              </a:rPr>
              <a:t>Cat classification example</a:t>
            </a:r>
            <a:endParaRPr sz="4400">
              <a:latin typeface="Cambria"/>
              <a:ea typeface="Cambria"/>
              <a:cs typeface="Cambria"/>
              <a:sym typeface="Cambria"/>
            </a:endParaRPr>
          </a:p>
        </p:txBody>
      </p:sp>
      <p:graphicFrame>
        <p:nvGraphicFramePr>
          <p:cNvPr id="310" name="Google Shape;310;p29"/>
          <p:cNvGraphicFramePr/>
          <p:nvPr>
            <p:extLst>
              <p:ext uri="{D42A27DB-BD31-4B8C-83A1-F6EECF244321}">
                <p14:modId xmlns:p14="http://schemas.microsoft.com/office/powerpoint/2010/main" val="1600277218"/>
              </p:ext>
            </p:extLst>
          </p:nvPr>
        </p:nvGraphicFramePr>
        <p:xfrm>
          <a:off x="6945591" y="142742"/>
          <a:ext cx="4953000" cy="2637285"/>
        </p:xfrm>
        <a:graphic>
          <a:graphicData uri="http://schemas.openxmlformats.org/drawingml/2006/table">
            <a:tbl>
              <a:tblPr firstRow="1" bandRow="1">
                <a:noFill/>
                <a:tableStyleId>{C2BBDB4E-7964-4506-A38D-09141DB8FDC6}</a:tableStyleId>
              </a:tblPr>
              <a:tblGrid>
                <a:gridCol w="2530100">
                  <a:extLst>
                    <a:ext uri="{9D8B030D-6E8A-4147-A177-3AD203B41FA5}">
                      <a16:colId xmlns:a16="http://schemas.microsoft.com/office/drawing/2014/main" val="20000"/>
                    </a:ext>
                  </a:extLst>
                </a:gridCol>
                <a:gridCol w="1310925">
                  <a:extLst>
                    <a:ext uri="{9D8B030D-6E8A-4147-A177-3AD203B41FA5}">
                      <a16:colId xmlns:a16="http://schemas.microsoft.com/office/drawing/2014/main" val="20001"/>
                    </a:ext>
                  </a:extLst>
                </a:gridCol>
                <a:gridCol w="1111975">
                  <a:extLst>
                    <a:ext uri="{9D8B030D-6E8A-4147-A177-3AD203B41FA5}">
                      <a16:colId xmlns:a16="http://schemas.microsoft.com/office/drawing/2014/main" val="20002"/>
                    </a:ext>
                  </a:extLst>
                </a:gridCol>
              </a:tblGrid>
              <a:tr h="1543825">
                <a:tc>
                  <a:txBody>
                    <a:bodyPr/>
                    <a:lstStyle/>
                    <a:p>
                      <a:pPr marL="0" marR="0" lvl="0" indent="0" algn="l" rtl="0">
                        <a:lnSpc>
                          <a:spcPct val="100000"/>
                        </a:lnSpc>
                        <a:spcBef>
                          <a:spcPts val="0"/>
                        </a:spcBef>
                        <a:spcAft>
                          <a:spcPts val="0"/>
                        </a:spcAft>
                        <a:buNone/>
                      </a:pPr>
                      <a:endParaRPr sz="4650" u="none" strike="noStrike" cap="none">
                        <a:latin typeface="Times New Roman"/>
                        <a:ea typeface="Times New Roman"/>
                        <a:cs typeface="Times New Roman"/>
                        <a:sym typeface="Times New Roman"/>
                      </a:endParaRPr>
                    </a:p>
                    <a:p>
                      <a:pPr marL="31750" marR="0" lvl="0" indent="0" algn="l" rtl="0">
                        <a:lnSpc>
                          <a:spcPct val="100000"/>
                        </a:lnSpc>
                        <a:spcBef>
                          <a:spcPts val="0"/>
                        </a:spcBef>
                        <a:spcAft>
                          <a:spcPts val="0"/>
                        </a:spcAft>
                        <a:buNone/>
                      </a:pPr>
                      <a:r>
                        <a:rPr lang="en-US" sz="3200" u="none" strike="noStrike" cap="none">
                          <a:latin typeface="Cambria"/>
                          <a:ea typeface="Cambria"/>
                          <a:cs typeface="Cambria"/>
                          <a:sym typeface="Cambria"/>
                        </a:rPr>
                        <a:t>Training error</a:t>
                      </a:r>
                      <a:endParaRPr sz="3200" u="none" strike="noStrike" cap="none">
                        <a:latin typeface="Cambria"/>
                        <a:ea typeface="Cambria"/>
                        <a:cs typeface="Cambria"/>
                        <a:sym typeface="Cambria"/>
                      </a:endParaRPr>
                    </a:p>
                  </a:txBody>
                  <a:tcPr marL="0" marR="0" marT="1900" marB="0"/>
                </a:tc>
                <a:tc>
                  <a:txBody>
                    <a:bodyPr/>
                    <a:lstStyle/>
                    <a:p>
                      <a:pPr marL="0" marR="0" lvl="0" indent="0" algn="l" rtl="0">
                        <a:lnSpc>
                          <a:spcPct val="100000"/>
                        </a:lnSpc>
                        <a:spcBef>
                          <a:spcPts val="0"/>
                        </a:spcBef>
                        <a:spcAft>
                          <a:spcPts val="0"/>
                        </a:spcAft>
                        <a:buNone/>
                      </a:pPr>
                      <a:endParaRPr sz="4650" u="none" strike="noStrike" cap="none">
                        <a:latin typeface="Times New Roman"/>
                        <a:ea typeface="Times New Roman"/>
                        <a:cs typeface="Times New Roman"/>
                        <a:sym typeface="Times New Roman"/>
                      </a:endParaRPr>
                    </a:p>
                    <a:p>
                      <a:pPr marL="173990" marR="0" lvl="0" indent="0" algn="l" rtl="0">
                        <a:lnSpc>
                          <a:spcPct val="100000"/>
                        </a:lnSpc>
                        <a:spcBef>
                          <a:spcPts val="0"/>
                        </a:spcBef>
                        <a:spcAft>
                          <a:spcPts val="0"/>
                        </a:spcAft>
                        <a:buNone/>
                      </a:pPr>
                      <a:r>
                        <a:rPr lang="en-US" sz="3200" u="none" strike="noStrike" cap="none">
                          <a:latin typeface="Cambria"/>
                          <a:ea typeface="Cambria"/>
                          <a:cs typeface="Cambria"/>
                          <a:sym typeface="Cambria"/>
                        </a:rPr>
                        <a:t>8%</a:t>
                      </a:r>
                      <a:endParaRPr sz="3200" u="none" strike="noStrike" cap="none">
                        <a:latin typeface="Cambria"/>
                        <a:ea typeface="Cambria"/>
                        <a:cs typeface="Cambria"/>
                        <a:sym typeface="Cambria"/>
                      </a:endParaRPr>
                    </a:p>
                  </a:txBody>
                  <a:tcPr marL="0" marR="0" marT="1900" marB="0">
                    <a:lnR w="19050" cap="flat" cmpd="sng">
                      <a:solidFill>
                        <a:srgbClr val="000000"/>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4650" u="none" strike="noStrike" cap="none">
                        <a:latin typeface="Times New Roman"/>
                        <a:ea typeface="Times New Roman"/>
                        <a:cs typeface="Times New Roman"/>
                        <a:sym typeface="Times New Roman"/>
                      </a:endParaRPr>
                    </a:p>
                    <a:p>
                      <a:pPr marL="343535" marR="0" lvl="0" indent="0" algn="l" rtl="0">
                        <a:lnSpc>
                          <a:spcPct val="100000"/>
                        </a:lnSpc>
                        <a:spcBef>
                          <a:spcPts val="0"/>
                        </a:spcBef>
                        <a:spcAft>
                          <a:spcPts val="0"/>
                        </a:spcAft>
                        <a:buNone/>
                      </a:pPr>
                      <a:r>
                        <a:rPr lang="en-US" sz="3200" u="none" strike="noStrike" cap="none">
                          <a:latin typeface="Cambria"/>
                          <a:ea typeface="Cambria"/>
                          <a:cs typeface="Cambria"/>
                          <a:sym typeface="Cambria"/>
                        </a:rPr>
                        <a:t>8 %</a:t>
                      </a:r>
                      <a:endParaRPr sz="3200" u="none" strike="noStrike" cap="none">
                        <a:latin typeface="Cambria"/>
                        <a:ea typeface="Cambria"/>
                        <a:cs typeface="Cambria"/>
                        <a:sym typeface="Cambria"/>
                      </a:endParaRPr>
                    </a:p>
                  </a:txBody>
                  <a:tcPr marL="0" marR="0" marT="1900" marB="0">
                    <a:lnL w="19050" cap="flat" cmpd="sng">
                      <a:solidFill>
                        <a:srgbClr val="000000"/>
                      </a:solidFill>
                      <a:prstDash val="solid"/>
                      <a:round/>
                      <a:headEnd type="none" w="sm" len="sm"/>
                      <a:tailEnd type="none" w="sm" len="sm"/>
                    </a:lnL>
                  </a:tcPr>
                </a:tc>
                <a:extLst>
                  <a:ext uri="{0D108BD9-81ED-4DB2-BD59-A6C34878D82A}">
                    <a16:rowId xmlns:a16="http://schemas.microsoft.com/office/drawing/2014/main" val="10000"/>
                  </a:ext>
                </a:extLst>
              </a:tr>
              <a:tr h="1001300">
                <a:tc>
                  <a:txBody>
                    <a:bodyPr/>
                    <a:lstStyle/>
                    <a:p>
                      <a:pPr marL="31750" marR="0" lvl="0" indent="0" algn="l" rtl="0">
                        <a:lnSpc>
                          <a:spcPct val="100000"/>
                        </a:lnSpc>
                        <a:spcBef>
                          <a:spcPts val="0"/>
                        </a:spcBef>
                        <a:spcAft>
                          <a:spcPts val="0"/>
                        </a:spcAft>
                        <a:buNone/>
                      </a:pPr>
                      <a:r>
                        <a:rPr lang="en-US" sz="3200" u="none" strike="noStrike" cap="none" dirty="0">
                          <a:latin typeface="Cambria"/>
                          <a:ea typeface="Cambria"/>
                          <a:cs typeface="Cambria"/>
                          <a:sym typeface="Cambria"/>
                        </a:rPr>
                        <a:t>Dev error</a:t>
                      </a:r>
                      <a:endParaRPr sz="3200" u="none" strike="noStrike" cap="none" dirty="0">
                        <a:latin typeface="Cambria"/>
                        <a:ea typeface="Cambria"/>
                        <a:cs typeface="Cambria"/>
                        <a:sym typeface="Cambria"/>
                      </a:endParaRPr>
                    </a:p>
                  </a:txBody>
                  <a:tcPr marL="0" marR="0" marT="118100" marB="0"/>
                </a:tc>
                <a:tc>
                  <a:txBody>
                    <a:bodyPr/>
                    <a:lstStyle/>
                    <a:p>
                      <a:pPr marL="164465" marR="0" lvl="0" indent="0" algn="l" rtl="0">
                        <a:lnSpc>
                          <a:spcPct val="100000"/>
                        </a:lnSpc>
                        <a:spcBef>
                          <a:spcPts val="0"/>
                        </a:spcBef>
                        <a:spcAft>
                          <a:spcPts val="0"/>
                        </a:spcAft>
                        <a:buNone/>
                      </a:pPr>
                      <a:r>
                        <a:rPr lang="en-US" sz="3200" u="none" strike="noStrike" cap="none">
                          <a:latin typeface="Cambria"/>
                          <a:ea typeface="Cambria"/>
                          <a:cs typeface="Cambria"/>
                          <a:sym typeface="Cambria"/>
                        </a:rPr>
                        <a:t>10%</a:t>
                      </a:r>
                      <a:endParaRPr sz="3200" u="none" strike="noStrike" cap="none">
                        <a:latin typeface="Cambria"/>
                        <a:ea typeface="Cambria"/>
                        <a:cs typeface="Cambria"/>
                        <a:sym typeface="Cambria"/>
                      </a:endParaRPr>
                    </a:p>
                  </a:txBody>
                  <a:tcPr marL="0" marR="0" marT="118100" marB="0">
                    <a:lnR w="19050" cap="flat" cmpd="sng">
                      <a:solidFill>
                        <a:srgbClr val="000000"/>
                      </a:solidFill>
                      <a:prstDash val="solid"/>
                      <a:round/>
                      <a:headEnd type="none" w="sm" len="sm"/>
                      <a:tailEnd type="none" w="sm" len="sm"/>
                    </a:lnR>
                  </a:tcPr>
                </a:tc>
                <a:tc>
                  <a:txBody>
                    <a:bodyPr/>
                    <a:lstStyle/>
                    <a:p>
                      <a:pPr marL="343535" marR="0" lvl="0" indent="0" algn="l" rtl="0">
                        <a:lnSpc>
                          <a:spcPct val="100000"/>
                        </a:lnSpc>
                        <a:spcBef>
                          <a:spcPts val="0"/>
                        </a:spcBef>
                        <a:spcAft>
                          <a:spcPts val="0"/>
                        </a:spcAft>
                        <a:buNone/>
                      </a:pPr>
                      <a:r>
                        <a:rPr lang="en-US" sz="3200" u="none" strike="noStrike" cap="none" dirty="0">
                          <a:latin typeface="Cambria"/>
                          <a:ea typeface="Cambria"/>
                          <a:cs typeface="Cambria"/>
                          <a:sym typeface="Cambria"/>
                        </a:rPr>
                        <a:t>10 %</a:t>
                      </a:r>
                      <a:endParaRPr sz="3200" u="none" strike="noStrike" cap="none" dirty="0">
                        <a:latin typeface="Cambria"/>
                        <a:ea typeface="Cambria"/>
                        <a:cs typeface="Cambria"/>
                        <a:sym typeface="Cambria"/>
                      </a:endParaRPr>
                    </a:p>
                  </a:txBody>
                  <a:tcPr marL="0" marR="0" marT="118100" marB="0">
                    <a:lnL w="19050" cap="flat" cmpd="sng">
                      <a:solidFill>
                        <a:srgbClr val="000000"/>
                      </a:solidFill>
                      <a:prstDash val="solid"/>
                      <a:round/>
                      <a:headEnd type="none" w="sm" len="sm"/>
                      <a:tailEnd type="none" w="sm" len="sm"/>
                    </a:lnL>
                  </a:tcPr>
                </a:tc>
                <a:extLst>
                  <a:ext uri="{0D108BD9-81ED-4DB2-BD59-A6C34878D82A}">
                    <a16:rowId xmlns:a16="http://schemas.microsoft.com/office/drawing/2014/main" val="10001"/>
                  </a:ext>
                </a:extLst>
              </a:tr>
            </a:tbl>
          </a:graphicData>
        </a:graphic>
      </p:graphicFrame>
      <p:pic>
        <p:nvPicPr>
          <p:cNvPr id="311" name="Google Shape;311;p29"/>
          <p:cNvPicPr preferRelativeResize="0"/>
          <p:nvPr/>
        </p:nvPicPr>
        <p:blipFill rotWithShape="1">
          <a:blip r:embed="rId4">
            <a:alphaModFix/>
          </a:blip>
          <a:srcRect/>
          <a:stretch/>
        </p:blipFill>
        <p:spPr>
          <a:xfrm>
            <a:off x="11746167" y="1752600"/>
            <a:ext cx="373412" cy="670618"/>
          </a:xfrm>
          <a:prstGeom prst="rect">
            <a:avLst/>
          </a:prstGeom>
          <a:noFill/>
          <a:ln>
            <a:noFill/>
          </a:ln>
        </p:spPr>
      </p:pic>
      <p:pic>
        <p:nvPicPr>
          <p:cNvPr id="312" name="Google Shape;312;p29"/>
          <p:cNvPicPr preferRelativeResize="0"/>
          <p:nvPr/>
        </p:nvPicPr>
        <p:blipFill rotWithShape="1">
          <a:blip r:embed="rId5">
            <a:alphaModFix/>
          </a:blip>
          <a:srcRect/>
          <a:stretch/>
        </p:blipFill>
        <p:spPr>
          <a:xfrm>
            <a:off x="9667488" y="2364973"/>
            <a:ext cx="2522054" cy="530787"/>
          </a:xfrm>
          <a:prstGeom prst="rect">
            <a:avLst/>
          </a:prstGeom>
          <a:noFill/>
          <a:ln>
            <a:noFill/>
          </a:ln>
        </p:spPr>
      </p:pic>
      <p:pic>
        <p:nvPicPr>
          <p:cNvPr id="313" name="Google Shape;313;p29"/>
          <p:cNvPicPr preferRelativeResize="0"/>
          <p:nvPr/>
        </p:nvPicPr>
        <p:blipFill>
          <a:blip r:embed="rId6">
            <a:alphaModFix/>
          </a:blip>
          <a:stretch>
            <a:fillRect/>
          </a:stretch>
        </p:blipFill>
        <p:spPr>
          <a:xfrm>
            <a:off x="10917154" y="0"/>
            <a:ext cx="1265346" cy="695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317"/>
        <p:cNvGrpSpPr/>
        <p:nvPr/>
      </p:nvGrpSpPr>
      <p:grpSpPr>
        <a:xfrm>
          <a:off x="0" y="0"/>
          <a:ext cx="0" cy="0"/>
          <a:chOff x="0" y="0"/>
          <a:chExt cx="0" cy="0"/>
        </a:xfrm>
      </p:grpSpPr>
      <p:sp>
        <p:nvSpPr>
          <p:cNvPr id="318" name="Google Shape;318;p30"/>
          <p:cNvSpPr txBox="1"/>
          <p:nvPr/>
        </p:nvSpPr>
        <p:spPr>
          <a:xfrm>
            <a:off x="4753006" y="3708152"/>
            <a:ext cx="7213499" cy="1674817"/>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None/>
            </a:pPr>
            <a:r>
              <a:rPr lang="en-US" sz="5400" dirty="0">
                <a:latin typeface="+mj-lt"/>
                <a:ea typeface="Calibri"/>
                <a:cs typeface="Calibri"/>
                <a:sym typeface="Calibri"/>
              </a:rPr>
              <a:t>Understanding human-level performance</a:t>
            </a:r>
            <a:endParaRPr sz="5400" dirty="0">
              <a:latin typeface="+mj-lt"/>
              <a:ea typeface="Calibri"/>
              <a:cs typeface="Calibri"/>
              <a:sym typeface="Calibri"/>
            </a:endParaRPr>
          </a:p>
        </p:txBody>
      </p:sp>
      <p:sp>
        <p:nvSpPr>
          <p:cNvPr id="319" name="Google Shape;319;p30"/>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320" name="Google Shape;320;p30"/>
          <p:cNvSpPr txBox="1">
            <a:spLocks noGrp="1"/>
          </p:cNvSpPr>
          <p:nvPr>
            <p:ph type="title"/>
          </p:nvPr>
        </p:nvSpPr>
        <p:spPr>
          <a:xfrm>
            <a:off x="4646420" y="1040041"/>
            <a:ext cx="7426673" cy="2109808"/>
          </a:xfrm>
          <a:prstGeom prst="rect">
            <a:avLst/>
          </a:prstGeom>
          <a:noFill/>
          <a:ln>
            <a:noFill/>
          </a:ln>
        </p:spPr>
        <p:txBody>
          <a:bodyPr spcFirstLastPara="1" wrap="square" lIns="0" tIns="114300" rIns="0" bIns="0" anchor="t" anchorCtr="0">
            <a:spAutoFit/>
          </a:bodyPr>
          <a:lstStyle/>
          <a:p>
            <a:pPr marL="596265" marR="5080" lvl="0" indent="-584200" algn="l" rtl="0">
              <a:lnSpc>
                <a:spcPct val="108333"/>
              </a:lnSpc>
              <a:spcBef>
                <a:spcPts val="0"/>
              </a:spcBef>
              <a:spcAft>
                <a:spcPts val="0"/>
              </a:spcAft>
              <a:buNone/>
            </a:pPr>
            <a:r>
              <a:rPr lang="en-US" dirty="0">
                <a:latin typeface="+mj-lt"/>
              </a:rPr>
              <a:t>Comparing to human- level performance</a:t>
            </a:r>
            <a:endParaRPr dirty="0">
              <a:latin typeface="+mj-lt"/>
            </a:endParaRPr>
          </a:p>
        </p:txBody>
      </p:sp>
      <p:pic>
        <p:nvPicPr>
          <p:cNvPr id="321" name="Google Shape;321;p30"/>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sp>
        <p:nvSpPr>
          <p:cNvPr id="76" name="Google Shape;76;p4"/>
          <p:cNvSpPr txBox="1">
            <a:spLocks noGrp="1"/>
          </p:cNvSpPr>
          <p:nvPr>
            <p:ph type="title"/>
          </p:nvPr>
        </p:nvSpPr>
        <p:spPr>
          <a:xfrm>
            <a:off x="6014737" y="1134228"/>
            <a:ext cx="4911256" cy="2109808"/>
          </a:xfrm>
          <a:prstGeom prst="rect">
            <a:avLst/>
          </a:prstGeom>
          <a:noFill/>
          <a:ln>
            <a:noFill/>
          </a:ln>
        </p:spPr>
        <p:txBody>
          <a:bodyPr spcFirstLastPara="1" wrap="square" lIns="0" tIns="114300" rIns="0" bIns="0" anchor="t" anchorCtr="0">
            <a:spAutoFit/>
          </a:bodyPr>
          <a:lstStyle/>
          <a:p>
            <a:pPr marL="524510" marR="5080" lvl="0" indent="-511808" algn="l" rtl="0">
              <a:lnSpc>
                <a:spcPct val="108333"/>
              </a:lnSpc>
              <a:spcBef>
                <a:spcPts val="0"/>
              </a:spcBef>
              <a:spcAft>
                <a:spcPts val="0"/>
              </a:spcAft>
              <a:buNone/>
            </a:pPr>
            <a:r>
              <a:rPr lang="en-US" dirty="0">
                <a:latin typeface="+mj-lt"/>
              </a:rPr>
              <a:t>Introduction to ML strategy</a:t>
            </a:r>
            <a:endParaRPr dirty="0">
              <a:latin typeface="+mj-lt"/>
            </a:endParaRPr>
          </a:p>
        </p:txBody>
      </p:sp>
      <p:sp>
        <p:nvSpPr>
          <p:cNvPr id="77" name="Google Shape;77;p4"/>
          <p:cNvSpPr txBox="1"/>
          <p:nvPr/>
        </p:nvSpPr>
        <p:spPr>
          <a:xfrm>
            <a:off x="5144375" y="3760965"/>
            <a:ext cx="6651981" cy="1028487"/>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6600" dirty="0">
                <a:latin typeface="+mj-lt"/>
                <a:ea typeface="Calibri"/>
                <a:cs typeface="Calibri"/>
                <a:sym typeface="Calibri"/>
              </a:rPr>
              <a:t>Orthogonalization</a:t>
            </a:r>
            <a:endParaRPr sz="6600" dirty="0">
              <a:latin typeface="+mj-lt"/>
              <a:ea typeface="Calibri"/>
              <a:cs typeface="Calibri"/>
              <a:sym typeface="Calibri"/>
            </a:endParaRPr>
          </a:p>
        </p:txBody>
      </p:sp>
      <p:sp>
        <p:nvSpPr>
          <p:cNvPr id="78" name="Google Shape;78;p4"/>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79" name="Google Shape;79;p4"/>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689932"/>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None/>
            </a:pPr>
            <a:r>
              <a:rPr lang="en-US" sz="4400" dirty="0">
                <a:latin typeface="+mj-lt"/>
                <a:ea typeface="Calibri"/>
                <a:cs typeface="Calibri"/>
                <a:sym typeface="Calibri"/>
              </a:rPr>
              <a:t>Understanding human-level performance</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1150144"/>
            <a:ext cx="11750294"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The definition of "human-level performance" is important to ensure precision in machine learning research. One way to define it is by using it as an estimate for Bayes error. By doing so, we can measure bias and variance in machine learning models. The difference between the estimate of Bayes error and the training error tells us how much avoidable bias is a problem, while the difference between training error and dev error tells us how much variance is a problem.</a:t>
            </a:r>
            <a:endParaRPr lang="en-GB" sz="24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8629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sp>
        <p:nvSpPr>
          <p:cNvPr id="326" name="Google Shape;326;p31"/>
          <p:cNvSpPr txBox="1">
            <a:spLocks noGrp="1"/>
          </p:cNvSpPr>
          <p:nvPr>
            <p:ph type="title"/>
          </p:nvPr>
        </p:nvSpPr>
        <p:spPr>
          <a:xfrm>
            <a:off x="261620" y="139700"/>
            <a:ext cx="1166368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n-lt"/>
                <a:ea typeface="Cambria"/>
                <a:cs typeface="Cambria"/>
                <a:sym typeface="Cambria"/>
              </a:rPr>
              <a:t>Human-level error as a proxy for Bayes error</a:t>
            </a:r>
            <a:endParaRPr sz="4400" dirty="0">
              <a:latin typeface="+mn-lt"/>
              <a:ea typeface="Cambria"/>
              <a:cs typeface="Cambria"/>
              <a:sym typeface="Cambria"/>
            </a:endParaRPr>
          </a:p>
        </p:txBody>
      </p:sp>
      <p:sp>
        <p:nvSpPr>
          <p:cNvPr id="327" name="Google Shape;327;p31"/>
          <p:cNvSpPr txBox="1"/>
          <p:nvPr/>
        </p:nvSpPr>
        <p:spPr>
          <a:xfrm>
            <a:off x="261620" y="1150607"/>
            <a:ext cx="8240395" cy="507873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200" dirty="0">
                <a:latin typeface="+mn-lt"/>
                <a:ea typeface="Cambria"/>
                <a:cs typeface="Cambria"/>
                <a:sym typeface="Cambria"/>
              </a:rPr>
              <a:t>Medical image classification example:</a:t>
            </a:r>
            <a:endParaRPr sz="3200" dirty="0">
              <a:latin typeface="+mn-lt"/>
              <a:ea typeface="Cambria"/>
              <a:cs typeface="Cambria"/>
              <a:sym typeface="Cambria"/>
            </a:endParaRPr>
          </a:p>
          <a:p>
            <a:pPr marL="12700" lvl="0" indent="0" algn="l" rtl="0">
              <a:lnSpc>
                <a:spcPct val="100000"/>
              </a:lnSpc>
              <a:spcBef>
                <a:spcPts val="2575"/>
              </a:spcBef>
              <a:spcAft>
                <a:spcPts val="0"/>
              </a:spcAft>
              <a:buNone/>
            </a:pPr>
            <a:r>
              <a:rPr lang="en-US" sz="2800" dirty="0">
                <a:latin typeface="+mn-lt"/>
                <a:ea typeface="Cambria"/>
                <a:cs typeface="Cambria"/>
                <a:sym typeface="Cambria"/>
              </a:rPr>
              <a:t>Suppose:</a:t>
            </a:r>
            <a:endParaRPr sz="2800" dirty="0">
              <a:latin typeface="+mn-lt"/>
              <a:ea typeface="Cambria"/>
              <a:cs typeface="Cambria"/>
              <a:sym typeface="Cambria"/>
            </a:endParaRPr>
          </a:p>
          <a:p>
            <a:pPr marL="1355725" lvl="0" indent="-535305" algn="l" rtl="0">
              <a:lnSpc>
                <a:spcPct val="100000"/>
              </a:lnSpc>
              <a:spcBef>
                <a:spcPts val="760"/>
              </a:spcBef>
              <a:spcAft>
                <a:spcPts val="0"/>
              </a:spcAft>
              <a:buSzPts val="2800"/>
              <a:buFont typeface="Cambria"/>
              <a:buAutoNum type="alphaLcParenBoth"/>
            </a:pPr>
            <a:r>
              <a:rPr lang="en-US" sz="2800" dirty="0">
                <a:latin typeface="+mn-lt"/>
                <a:ea typeface="Cambria"/>
                <a:cs typeface="Cambria"/>
                <a:sym typeface="Cambria"/>
              </a:rPr>
              <a:t>Typical human ………………. 3 % error</a:t>
            </a:r>
            <a:endParaRPr sz="2800" dirty="0">
              <a:latin typeface="+mn-lt"/>
              <a:ea typeface="Cambria"/>
              <a:cs typeface="Cambria"/>
              <a:sym typeface="Cambria"/>
            </a:endParaRPr>
          </a:p>
          <a:p>
            <a:pPr marL="1355725" lvl="0" indent="-535305" algn="l" rtl="0">
              <a:lnSpc>
                <a:spcPct val="100000"/>
              </a:lnSpc>
              <a:spcBef>
                <a:spcPts val="2730"/>
              </a:spcBef>
              <a:spcAft>
                <a:spcPts val="0"/>
              </a:spcAft>
              <a:buSzPts val="2800"/>
              <a:buFont typeface="Cambria"/>
              <a:buAutoNum type="alphaLcParenBoth"/>
            </a:pPr>
            <a:r>
              <a:rPr lang="en-US" sz="2800" dirty="0">
                <a:latin typeface="+mn-lt"/>
                <a:ea typeface="Cambria"/>
                <a:cs typeface="Cambria"/>
                <a:sym typeface="Cambria"/>
              </a:rPr>
              <a:t>Typical doctor ………………... 1 % error</a:t>
            </a:r>
            <a:endParaRPr sz="2800" dirty="0">
              <a:latin typeface="+mn-lt"/>
              <a:ea typeface="Cambria"/>
              <a:cs typeface="Cambria"/>
              <a:sym typeface="Cambria"/>
            </a:endParaRPr>
          </a:p>
          <a:p>
            <a:pPr marL="1314450" lvl="0" indent="-494030" algn="l" rtl="0">
              <a:lnSpc>
                <a:spcPct val="100000"/>
              </a:lnSpc>
              <a:spcBef>
                <a:spcPts val="2730"/>
              </a:spcBef>
              <a:spcAft>
                <a:spcPts val="0"/>
              </a:spcAft>
              <a:buSzPts val="2800"/>
              <a:buFont typeface="Cambria"/>
              <a:buAutoNum type="alphaLcParenBoth"/>
            </a:pPr>
            <a:r>
              <a:rPr lang="en-US" sz="2800" dirty="0">
                <a:latin typeface="+mn-lt"/>
                <a:ea typeface="Cambria"/>
                <a:cs typeface="Cambria"/>
                <a:sym typeface="Cambria"/>
              </a:rPr>
              <a:t>Experienced doctor …………... 0.7 % error</a:t>
            </a:r>
            <a:endParaRPr sz="2800" dirty="0">
              <a:latin typeface="+mn-lt"/>
              <a:ea typeface="Cambria"/>
              <a:cs typeface="Cambria"/>
              <a:sym typeface="Cambria"/>
            </a:endParaRPr>
          </a:p>
          <a:p>
            <a:pPr marL="1362075" lvl="0" indent="-541655" algn="l" rtl="0">
              <a:lnSpc>
                <a:spcPct val="100000"/>
              </a:lnSpc>
              <a:spcBef>
                <a:spcPts val="2730"/>
              </a:spcBef>
              <a:spcAft>
                <a:spcPts val="0"/>
              </a:spcAft>
              <a:buSzPts val="2800"/>
              <a:buFont typeface="Cambria"/>
              <a:buAutoNum type="alphaLcParenBoth"/>
            </a:pPr>
            <a:r>
              <a:rPr lang="en-US" sz="2800" dirty="0">
                <a:latin typeface="+mn-lt"/>
                <a:ea typeface="Cambria"/>
                <a:cs typeface="Cambria"/>
                <a:sym typeface="Cambria"/>
              </a:rPr>
              <a:t>Team of experienced doctors .. 0.5 % error</a:t>
            </a:r>
            <a:endParaRPr sz="2800" dirty="0">
              <a:latin typeface="+mn-lt"/>
              <a:ea typeface="Cambria"/>
              <a:cs typeface="Cambria"/>
              <a:sym typeface="Cambria"/>
            </a:endParaRPr>
          </a:p>
          <a:p>
            <a:pPr marL="0" lvl="0" indent="0" algn="l" rtl="0">
              <a:lnSpc>
                <a:spcPct val="100000"/>
              </a:lnSpc>
              <a:spcBef>
                <a:spcPts val="35"/>
              </a:spcBef>
              <a:spcAft>
                <a:spcPts val="0"/>
              </a:spcAft>
              <a:buNone/>
            </a:pPr>
            <a:endParaRPr sz="3600" dirty="0">
              <a:latin typeface="+mn-lt"/>
              <a:ea typeface="Cambria"/>
              <a:cs typeface="Cambria"/>
              <a:sym typeface="Cambria"/>
            </a:endParaRPr>
          </a:p>
          <a:p>
            <a:pPr marL="12700" lvl="0" indent="0" algn="l" rtl="0">
              <a:lnSpc>
                <a:spcPct val="100000"/>
              </a:lnSpc>
              <a:spcBef>
                <a:spcPts val="5"/>
              </a:spcBef>
              <a:spcAft>
                <a:spcPts val="0"/>
              </a:spcAft>
              <a:buNone/>
            </a:pPr>
            <a:r>
              <a:rPr lang="en-US" sz="2800" dirty="0">
                <a:latin typeface="+mn-lt"/>
                <a:ea typeface="Cambria"/>
                <a:cs typeface="Cambria"/>
                <a:sym typeface="Cambria"/>
              </a:rPr>
              <a:t>What is “human-level” error?</a:t>
            </a:r>
            <a:endParaRPr sz="2800" dirty="0">
              <a:latin typeface="+mn-lt"/>
              <a:ea typeface="Cambria"/>
              <a:cs typeface="Cambria"/>
              <a:sym typeface="Cambria"/>
            </a:endParaRPr>
          </a:p>
        </p:txBody>
      </p:sp>
      <p:pic>
        <p:nvPicPr>
          <p:cNvPr id="328" name="Google Shape;328;p31"/>
          <p:cNvPicPr preferRelativeResize="0"/>
          <p:nvPr/>
        </p:nvPicPr>
        <p:blipFill rotWithShape="1">
          <a:blip r:embed="rId3">
            <a:alphaModFix/>
          </a:blip>
          <a:srcRect/>
          <a:stretch/>
        </p:blipFill>
        <p:spPr>
          <a:xfrm>
            <a:off x="9842347" y="1150607"/>
            <a:ext cx="1281341" cy="1541462"/>
          </a:xfrm>
          <a:prstGeom prst="rect">
            <a:avLst/>
          </a:prstGeom>
          <a:noFill/>
          <a:ln>
            <a:noFill/>
          </a:ln>
        </p:spPr>
      </p:pic>
      <p:pic>
        <p:nvPicPr>
          <p:cNvPr id="329" name="Google Shape;329;p31"/>
          <p:cNvPicPr preferRelativeResize="0"/>
          <p:nvPr/>
        </p:nvPicPr>
        <p:blipFill>
          <a:blip r:embed="rId4">
            <a:alphaModFix/>
          </a:blip>
          <a:stretch>
            <a:fillRect/>
          </a:stretch>
        </p:blipFill>
        <p:spPr>
          <a:xfrm>
            <a:off x="11123699" y="0"/>
            <a:ext cx="1058799" cy="58234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333"/>
        <p:cNvGrpSpPr/>
        <p:nvPr/>
      </p:nvGrpSpPr>
      <p:grpSpPr>
        <a:xfrm>
          <a:off x="0" y="0"/>
          <a:ext cx="0" cy="0"/>
          <a:chOff x="0" y="0"/>
          <a:chExt cx="0" cy="0"/>
        </a:xfrm>
      </p:grpSpPr>
      <p:sp>
        <p:nvSpPr>
          <p:cNvPr id="334" name="Google Shape;334;p32"/>
          <p:cNvSpPr txBox="1">
            <a:spLocks noGrp="1"/>
          </p:cNvSpPr>
          <p:nvPr>
            <p:ph type="title"/>
          </p:nvPr>
        </p:nvSpPr>
        <p:spPr>
          <a:xfrm>
            <a:off x="261620" y="139700"/>
            <a:ext cx="605917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n-lt"/>
                <a:ea typeface="Cambria"/>
                <a:cs typeface="Cambria"/>
                <a:sym typeface="Cambria"/>
              </a:rPr>
              <a:t>Error analysis example</a:t>
            </a:r>
            <a:endParaRPr sz="4400" dirty="0">
              <a:latin typeface="+mn-lt"/>
              <a:ea typeface="Cambria"/>
              <a:cs typeface="Cambria"/>
              <a:sym typeface="Cambria"/>
            </a:endParaRPr>
          </a:p>
        </p:txBody>
      </p:sp>
      <p:sp>
        <p:nvSpPr>
          <p:cNvPr id="335" name="Google Shape;335;p32"/>
          <p:cNvSpPr txBox="1"/>
          <p:nvPr/>
        </p:nvSpPr>
        <p:spPr>
          <a:xfrm>
            <a:off x="1073274" y="3004121"/>
            <a:ext cx="3409950" cy="193484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000" dirty="0">
                <a:latin typeface="+mn-lt"/>
                <a:ea typeface="Cambria"/>
                <a:cs typeface="Cambria"/>
                <a:sym typeface="Cambria"/>
              </a:rPr>
              <a:t>Training error</a:t>
            </a:r>
            <a:endParaRPr sz="4000" dirty="0">
              <a:latin typeface="+mn-lt"/>
              <a:ea typeface="Cambria"/>
              <a:cs typeface="Cambria"/>
              <a:sym typeface="Cambria"/>
            </a:endParaRPr>
          </a:p>
          <a:p>
            <a:pPr marL="0" lvl="0" indent="0" algn="l" rtl="0">
              <a:lnSpc>
                <a:spcPct val="100000"/>
              </a:lnSpc>
              <a:spcBef>
                <a:spcPts val="35"/>
              </a:spcBef>
              <a:spcAft>
                <a:spcPts val="0"/>
              </a:spcAft>
              <a:buNone/>
            </a:pPr>
            <a:endParaRPr sz="4600" dirty="0">
              <a:latin typeface="+mn-lt"/>
              <a:ea typeface="Cambria"/>
              <a:cs typeface="Cambria"/>
              <a:sym typeface="Cambria"/>
            </a:endParaRPr>
          </a:p>
          <a:p>
            <a:pPr marL="12700" lvl="0" indent="0" algn="l" rtl="0">
              <a:lnSpc>
                <a:spcPct val="100000"/>
              </a:lnSpc>
              <a:spcBef>
                <a:spcPts val="5"/>
              </a:spcBef>
              <a:spcAft>
                <a:spcPts val="0"/>
              </a:spcAft>
              <a:buNone/>
            </a:pPr>
            <a:r>
              <a:rPr lang="en-US" sz="4000" dirty="0">
                <a:latin typeface="+mn-lt"/>
                <a:ea typeface="Cambria"/>
                <a:cs typeface="Cambria"/>
                <a:sym typeface="Cambria"/>
              </a:rPr>
              <a:t>Dev error</a:t>
            </a:r>
            <a:endParaRPr sz="4000" dirty="0">
              <a:latin typeface="+mn-lt"/>
              <a:ea typeface="Cambria"/>
              <a:cs typeface="Cambria"/>
              <a:sym typeface="Cambria"/>
            </a:endParaRPr>
          </a:p>
        </p:txBody>
      </p:sp>
      <p:pic>
        <p:nvPicPr>
          <p:cNvPr id="336" name="Google Shape;336;p32"/>
          <p:cNvPicPr preferRelativeResize="0"/>
          <p:nvPr/>
        </p:nvPicPr>
        <p:blipFill rotWithShape="1">
          <a:blip r:embed="rId3">
            <a:alphaModFix/>
          </a:blip>
          <a:srcRect/>
          <a:stretch/>
        </p:blipFill>
        <p:spPr>
          <a:xfrm>
            <a:off x="0" y="1616050"/>
            <a:ext cx="8306688" cy="647002"/>
          </a:xfrm>
          <a:prstGeom prst="rect">
            <a:avLst/>
          </a:prstGeom>
          <a:noFill/>
          <a:ln>
            <a:noFill/>
          </a:ln>
        </p:spPr>
      </p:pic>
      <p:pic>
        <p:nvPicPr>
          <p:cNvPr id="337" name="Google Shape;337;p32"/>
          <p:cNvPicPr preferRelativeResize="0"/>
          <p:nvPr/>
        </p:nvPicPr>
        <p:blipFill rotWithShape="1">
          <a:blip r:embed="rId4">
            <a:alphaModFix/>
          </a:blip>
          <a:srcRect/>
          <a:stretch/>
        </p:blipFill>
        <p:spPr>
          <a:xfrm rot="5400000">
            <a:off x="1508380" y="2453575"/>
            <a:ext cx="723368" cy="416955"/>
          </a:xfrm>
          <a:prstGeom prst="rect">
            <a:avLst/>
          </a:prstGeom>
          <a:noFill/>
          <a:ln>
            <a:noFill/>
          </a:ln>
        </p:spPr>
      </p:pic>
      <p:pic>
        <p:nvPicPr>
          <p:cNvPr id="338" name="Google Shape;338;p32"/>
          <p:cNvPicPr preferRelativeResize="0"/>
          <p:nvPr/>
        </p:nvPicPr>
        <p:blipFill rotWithShape="1">
          <a:blip r:embed="rId4">
            <a:alphaModFix/>
          </a:blip>
          <a:srcRect/>
          <a:stretch/>
        </p:blipFill>
        <p:spPr>
          <a:xfrm rot="5400000">
            <a:off x="1523123" y="3895350"/>
            <a:ext cx="653761" cy="376833"/>
          </a:xfrm>
          <a:prstGeom prst="rect">
            <a:avLst/>
          </a:prstGeom>
          <a:noFill/>
          <a:ln>
            <a:noFill/>
          </a:ln>
        </p:spPr>
      </p:pic>
      <p:pic>
        <p:nvPicPr>
          <p:cNvPr id="339" name="Google Shape;339;p32"/>
          <p:cNvPicPr preferRelativeResize="0"/>
          <p:nvPr/>
        </p:nvPicPr>
        <p:blipFill rotWithShape="1">
          <a:blip r:embed="rId5">
            <a:alphaModFix/>
          </a:blip>
          <a:srcRect/>
          <a:stretch/>
        </p:blipFill>
        <p:spPr>
          <a:xfrm>
            <a:off x="2130492" y="2515760"/>
            <a:ext cx="1564204" cy="303640"/>
          </a:xfrm>
          <a:prstGeom prst="rect">
            <a:avLst/>
          </a:prstGeom>
          <a:noFill/>
          <a:ln>
            <a:noFill/>
          </a:ln>
        </p:spPr>
      </p:pic>
      <p:pic>
        <p:nvPicPr>
          <p:cNvPr id="340" name="Google Shape;340;p32"/>
          <p:cNvPicPr preferRelativeResize="0"/>
          <p:nvPr/>
        </p:nvPicPr>
        <p:blipFill rotWithShape="1">
          <a:blip r:embed="rId6">
            <a:alphaModFix/>
          </a:blip>
          <a:srcRect/>
          <a:stretch/>
        </p:blipFill>
        <p:spPr>
          <a:xfrm>
            <a:off x="2167363" y="3988749"/>
            <a:ext cx="1261637" cy="209148"/>
          </a:xfrm>
          <a:prstGeom prst="rect">
            <a:avLst/>
          </a:prstGeom>
          <a:noFill/>
          <a:ln>
            <a:noFill/>
          </a:ln>
        </p:spPr>
      </p:pic>
      <p:pic>
        <p:nvPicPr>
          <p:cNvPr id="341" name="Google Shape;341;p32"/>
          <p:cNvPicPr preferRelativeResize="0"/>
          <p:nvPr/>
        </p:nvPicPr>
        <p:blipFill rotWithShape="1">
          <a:blip r:embed="rId7">
            <a:alphaModFix/>
          </a:blip>
          <a:srcRect/>
          <a:stretch/>
        </p:blipFill>
        <p:spPr>
          <a:xfrm>
            <a:off x="9067800" y="3004121"/>
            <a:ext cx="854967" cy="647002"/>
          </a:xfrm>
          <a:prstGeom prst="rect">
            <a:avLst/>
          </a:prstGeom>
          <a:noFill/>
          <a:ln>
            <a:noFill/>
          </a:ln>
        </p:spPr>
      </p:pic>
      <p:pic>
        <p:nvPicPr>
          <p:cNvPr id="342" name="Google Shape;342;p32"/>
          <p:cNvPicPr preferRelativeResize="0"/>
          <p:nvPr/>
        </p:nvPicPr>
        <p:blipFill rotWithShape="1">
          <a:blip r:embed="rId8">
            <a:alphaModFix/>
          </a:blip>
          <a:srcRect/>
          <a:stretch/>
        </p:blipFill>
        <p:spPr>
          <a:xfrm>
            <a:off x="9067800" y="4291964"/>
            <a:ext cx="878076" cy="647002"/>
          </a:xfrm>
          <a:prstGeom prst="rect">
            <a:avLst/>
          </a:prstGeom>
          <a:noFill/>
          <a:ln>
            <a:noFill/>
          </a:ln>
        </p:spPr>
      </p:pic>
      <p:pic>
        <p:nvPicPr>
          <p:cNvPr id="343" name="Google Shape;343;p32"/>
          <p:cNvPicPr preferRelativeResize="0"/>
          <p:nvPr/>
        </p:nvPicPr>
        <p:blipFill rotWithShape="1">
          <a:blip r:embed="rId9">
            <a:alphaModFix/>
          </a:blip>
          <a:srcRect/>
          <a:stretch/>
        </p:blipFill>
        <p:spPr>
          <a:xfrm>
            <a:off x="9067800" y="1241742"/>
            <a:ext cx="612141" cy="489712"/>
          </a:xfrm>
          <a:prstGeom prst="rect">
            <a:avLst/>
          </a:prstGeom>
          <a:noFill/>
          <a:ln>
            <a:noFill/>
          </a:ln>
        </p:spPr>
      </p:pic>
      <p:pic>
        <p:nvPicPr>
          <p:cNvPr id="344" name="Google Shape;344;p32"/>
          <p:cNvPicPr preferRelativeResize="0"/>
          <p:nvPr/>
        </p:nvPicPr>
        <p:blipFill rotWithShape="1">
          <a:blip r:embed="rId10">
            <a:alphaModFix/>
          </a:blip>
          <a:srcRect/>
          <a:stretch/>
        </p:blipFill>
        <p:spPr>
          <a:xfrm>
            <a:off x="9076280" y="1804888"/>
            <a:ext cx="662040" cy="325002"/>
          </a:xfrm>
          <a:prstGeom prst="rect">
            <a:avLst/>
          </a:prstGeom>
          <a:noFill/>
          <a:ln>
            <a:noFill/>
          </a:ln>
        </p:spPr>
      </p:pic>
      <p:pic>
        <p:nvPicPr>
          <p:cNvPr id="345" name="Google Shape;345;p32"/>
          <p:cNvPicPr preferRelativeResize="0"/>
          <p:nvPr/>
        </p:nvPicPr>
        <p:blipFill rotWithShape="1">
          <a:blip r:embed="rId11">
            <a:alphaModFix/>
          </a:blip>
          <a:srcRect/>
          <a:stretch/>
        </p:blipFill>
        <p:spPr>
          <a:xfrm>
            <a:off x="9042850" y="2164583"/>
            <a:ext cx="662039" cy="348442"/>
          </a:xfrm>
          <a:prstGeom prst="rect">
            <a:avLst/>
          </a:prstGeom>
          <a:noFill/>
          <a:ln>
            <a:noFill/>
          </a:ln>
        </p:spPr>
      </p:pic>
      <p:pic>
        <p:nvPicPr>
          <p:cNvPr id="346" name="Google Shape;346;p32"/>
          <p:cNvPicPr preferRelativeResize="0"/>
          <p:nvPr/>
        </p:nvPicPr>
        <p:blipFill rotWithShape="1">
          <a:blip r:embed="rId4">
            <a:alphaModFix/>
          </a:blip>
          <a:srcRect/>
          <a:stretch/>
        </p:blipFill>
        <p:spPr>
          <a:xfrm rot="5400000">
            <a:off x="9047413" y="2650180"/>
            <a:ext cx="582875" cy="335974"/>
          </a:xfrm>
          <a:prstGeom prst="rect">
            <a:avLst/>
          </a:prstGeom>
          <a:noFill/>
          <a:ln>
            <a:noFill/>
          </a:ln>
        </p:spPr>
      </p:pic>
      <p:pic>
        <p:nvPicPr>
          <p:cNvPr id="347" name="Google Shape;347;p32"/>
          <p:cNvPicPr preferRelativeResize="0"/>
          <p:nvPr/>
        </p:nvPicPr>
        <p:blipFill rotWithShape="1">
          <a:blip r:embed="rId4">
            <a:alphaModFix/>
          </a:blip>
          <a:srcRect/>
          <a:stretch/>
        </p:blipFill>
        <p:spPr>
          <a:xfrm rot="5400000">
            <a:off x="9017657" y="3753908"/>
            <a:ext cx="723368" cy="416955"/>
          </a:xfrm>
          <a:prstGeom prst="rect">
            <a:avLst/>
          </a:prstGeom>
          <a:noFill/>
          <a:ln>
            <a:noFill/>
          </a:ln>
        </p:spPr>
      </p:pic>
      <p:pic>
        <p:nvPicPr>
          <p:cNvPr id="348" name="Google Shape;348;p32"/>
          <p:cNvPicPr preferRelativeResize="0"/>
          <p:nvPr/>
        </p:nvPicPr>
        <p:blipFill rotWithShape="1">
          <a:blip r:embed="rId12">
            <a:alphaModFix/>
          </a:blip>
          <a:srcRect/>
          <a:stretch/>
        </p:blipFill>
        <p:spPr>
          <a:xfrm>
            <a:off x="10522323" y="1307825"/>
            <a:ext cx="853514" cy="983065"/>
          </a:xfrm>
          <a:prstGeom prst="rect">
            <a:avLst/>
          </a:prstGeom>
          <a:noFill/>
          <a:ln>
            <a:noFill/>
          </a:ln>
        </p:spPr>
      </p:pic>
      <p:pic>
        <p:nvPicPr>
          <p:cNvPr id="349" name="Google Shape;349;p32"/>
          <p:cNvPicPr preferRelativeResize="0"/>
          <p:nvPr/>
        </p:nvPicPr>
        <p:blipFill rotWithShape="1">
          <a:blip r:embed="rId9">
            <a:alphaModFix/>
          </a:blip>
          <a:srcRect/>
          <a:stretch/>
        </p:blipFill>
        <p:spPr>
          <a:xfrm>
            <a:off x="10578971" y="2945130"/>
            <a:ext cx="801865" cy="641491"/>
          </a:xfrm>
          <a:prstGeom prst="rect">
            <a:avLst/>
          </a:prstGeom>
          <a:noFill/>
          <a:ln>
            <a:noFill/>
          </a:ln>
        </p:spPr>
      </p:pic>
      <p:pic>
        <p:nvPicPr>
          <p:cNvPr id="350" name="Google Shape;350;p32"/>
          <p:cNvPicPr preferRelativeResize="0"/>
          <p:nvPr/>
        </p:nvPicPr>
        <p:blipFill rotWithShape="1">
          <a:blip r:embed="rId7">
            <a:alphaModFix/>
          </a:blip>
          <a:srcRect/>
          <a:stretch/>
        </p:blipFill>
        <p:spPr>
          <a:xfrm>
            <a:off x="10520870" y="4324070"/>
            <a:ext cx="854967" cy="647002"/>
          </a:xfrm>
          <a:prstGeom prst="rect">
            <a:avLst/>
          </a:prstGeom>
          <a:noFill/>
          <a:ln>
            <a:noFill/>
          </a:ln>
        </p:spPr>
      </p:pic>
      <p:pic>
        <p:nvPicPr>
          <p:cNvPr id="351" name="Google Shape;351;p32"/>
          <p:cNvPicPr preferRelativeResize="0"/>
          <p:nvPr/>
        </p:nvPicPr>
        <p:blipFill rotWithShape="1">
          <a:blip r:embed="rId13">
            <a:alphaModFix/>
          </a:blip>
          <a:srcRect/>
          <a:stretch/>
        </p:blipFill>
        <p:spPr>
          <a:xfrm>
            <a:off x="8892901" y="5292757"/>
            <a:ext cx="1204764" cy="647002"/>
          </a:xfrm>
          <a:prstGeom prst="rect">
            <a:avLst/>
          </a:prstGeom>
          <a:noFill/>
          <a:ln>
            <a:noFill/>
          </a:ln>
        </p:spPr>
      </p:pic>
      <p:pic>
        <p:nvPicPr>
          <p:cNvPr id="352" name="Google Shape;352;p32"/>
          <p:cNvPicPr preferRelativeResize="0"/>
          <p:nvPr/>
        </p:nvPicPr>
        <p:blipFill rotWithShape="1">
          <a:blip r:embed="rId14">
            <a:alphaModFix/>
          </a:blip>
          <a:srcRect/>
          <a:stretch/>
        </p:blipFill>
        <p:spPr>
          <a:xfrm>
            <a:off x="10257647" y="5329077"/>
            <a:ext cx="1791332" cy="610682"/>
          </a:xfrm>
          <a:prstGeom prst="rect">
            <a:avLst/>
          </a:prstGeom>
          <a:noFill/>
          <a:ln>
            <a:noFill/>
          </a:ln>
        </p:spPr>
      </p:pic>
      <p:pic>
        <p:nvPicPr>
          <p:cNvPr id="353" name="Google Shape;353;p32"/>
          <p:cNvPicPr preferRelativeResize="0"/>
          <p:nvPr/>
        </p:nvPicPr>
        <p:blipFill rotWithShape="1">
          <a:blip r:embed="rId4">
            <a:alphaModFix/>
          </a:blip>
          <a:srcRect/>
          <a:stretch/>
        </p:blipFill>
        <p:spPr>
          <a:xfrm rot="5400000">
            <a:off x="10653263" y="2598141"/>
            <a:ext cx="582875" cy="335974"/>
          </a:xfrm>
          <a:prstGeom prst="rect">
            <a:avLst/>
          </a:prstGeom>
          <a:noFill/>
          <a:ln>
            <a:noFill/>
          </a:ln>
        </p:spPr>
      </p:pic>
      <p:pic>
        <p:nvPicPr>
          <p:cNvPr id="354" name="Google Shape;354;p32"/>
          <p:cNvPicPr preferRelativeResize="0"/>
          <p:nvPr/>
        </p:nvPicPr>
        <p:blipFill rotWithShape="1">
          <a:blip r:embed="rId4">
            <a:alphaModFix/>
          </a:blip>
          <a:srcRect/>
          <a:stretch/>
        </p:blipFill>
        <p:spPr>
          <a:xfrm rot="5400000">
            <a:off x="10583151" y="3769911"/>
            <a:ext cx="723368" cy="416955"/>
          </a:xfrm>
          <a:prstGeom prst="rect">
            <a:avLst/>
          </a:prstGeom>
          <a:noFill/>
          <a:ln>
            <a:noFill/>
          </a:ln>
        </p:spPr>
      </p:pic>
      <p:pic>
        <p:nvPicPr>
          <p:cNvPr id="355" name="Google Shape;355;p32"/>
          <p:cNvPicPr preferRelativeResize="0"/>
          <p:nvPr/>
        </p:nvPicPr>
        <p:blipFill>
          <a:blip r:embed="rId15">
            <a:alphaModFix/>
          </a:blip>
          <a:stretch>
            <a:fillRect/>
          </a:stretch>
        </p:blipFill>
        <p:spPr>
          <a:xfrm>
            <a:off x="10734473" y="0"/>
            <a:ext cx="1448025" cy="79641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689932"/>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None/>
            </a:pPr>
            <a:r>
              <a:rPr lang="en-US" sz="4400" dirty="0">
                <a:latin typeface="+mj-lt"/>
                <a:ea typeface="Calibri"/>
                <a:cs typeface="Calibri"/>
                <a:sym typeface="Calibri"/>
              </a:rPr>
              <a:t>Understanding human-level performance</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829632"/>
            <a:ext cx="11750294" cy="3046988"/>
          </a:xfrm>
          <a:prstGeom prst="rect">
            <a:avLst/>
          </a:prstGeom>
          <a:noFill/>
        </p:spPr>
        <p:txBody>
          <a:bodyPr wrap="square">
            <a:spAutoFit/>
          </a:bodyPr>
          <a:lstStyle/>
          <a:p>
            <a:pPr marL="342900" indent="-342900">
              <a:buFont typeface="Arial" panose="020B0604020202020204" pitchFamily="34" charset="0"/>
              <a:buChar char="•"/>
            </a:pPr>
            <a:r>
              <a:rPr lang="en-GB" sz="2400" b="0" i="0" dirty="0">
                <a:solidFill>
                  <a:schemeClr val="tx1"/>
                </a:solidFill>
                <a:effectLst/>
                <a:latin typeface="Arial" panose="020B0604020202020204" pitchFamily="34" charset="0"/>
                <a:cs typeface="Arial" panose="020B0604020202020204" pitchFamily="34" charset="0"/>
              </a:rPr>
              <a:t>As we approach human-level performance, it becomes harder to tease out the bias and variance effects, and progress on a machine learning project becomes more challenging. However, as machine learning algorithms continue to improve, it's possible to surpass human-level performance, which opens up new opportunities for applications and innovation.</a:t>
            </a:r>
          </a:p>
          <a:p>
            <a:pPr marL="342900" indent="-342900">
              <a:buFont typeface="Arial" panose="020B0604020202020204" pitchFamily="34" charset="0"/>
              <a:buChar char="•"/>
            </a:pPr>
            <a:r>
              <a:rPr lang="en-GB" sz="2400" b="0" i="0" dirty="0">
                <a:solidFill>
                  <a:schemeClr val="tx1"/>
                </a:solidFill>
                <a:effectLst/>
                <a:latin typeface="Arial" panose="020B0604020202020204" pitchFamily="34" charset="0"/>
                <a:cs typeface="Arial" panose="020B0604020202020204" pitchFamily="34" charset="0"/>
              </a:rPr>
              <a:t>Overall, having a precise definition of human-level performance can help drive progress in machine learning projects by providing a benchmark for comparison and a way to estimate Bayes error and analyse bias and variance.</a:t>
            </a:r>
          </a:p>
        </p:txBody>
      </p:sp>
    </p:spTree>
    <p:extLst>
      <p:ext uri="{BB962C8B-B14F-4D97-AF65-F5344CB8AC3E}">
        <p14:creationId xmlns:p14="http://schemas.microsoft.com/office/powerpoint/2010/main" val="3134923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61620" y="139700"/>
            <a:ext cx="11485880" cy="1560663"/>
          </a:xfrm>
          <a:prstGeom prst="rect">
            <a:avLst/>
          </a:prstGeom>
          <a:noFill/>
          <a:ln>
            <a:noFill/>
          </a:ln>
        </p:spPr>
        <p:txBody>
          <a:bodyPr spcFirstLastPara="1" wrap="square" lIns="0" tIns="83800" rIns="0" bIns="0" anchor="t" anchorCtr="0">
            <a:spAutoFit/>
          </a:bodyPr>
          <a:lstStyle/>
          <a:p>
            <a:pPr marL="12700" marR="5080" lvl="0" indent="0" algn="l" rtl="0">
              <a:lnSpc>
                <a:spcPct val="109090"/>
              </a:lnSpc>
              <a:spcBef>
                <a:spcPts val="0"/>
              </a:spcBef>
              <a:spcAft>
                <a:spcPts val="0"/>
              </a:spcAft>
              <a:buNone/>
            </a:pPr>
            <a:r>
              <a:rPr lang="en-US" sz="4400" b="0" dirty="0">
                <a:latin typeface="+mn-lt"/>
                <a:ea typeface="Cambria"/>
                <a:cs typeface="Cambria"/>
                <a:sym typeface="Cambria"/>
              </a:rPr>
              <a:t>Summary of bias/variance with human-level performance</a:t>
            </a:r>
            <a:endParaRPr sz="4400" dirty="0">
              <a:latin typeface="+mn-lt"/>
              <a:ea typeface="Cambria"/>
              <a:cs typeface="Cambria"/>
              <a:sym typeface="Cambria"/>
            </a:endParaRPr>
          </a:p>
        </p:txBody>
      </p:sp>
      <p:sp>
        <p:nvSpPr>
          <p:cNvPr id="361" name="Google Shape;361;p33"/>
          <p:cNvSpPr txBox="1"/>
          <p:nvPr/>
        </p:nvSpPr>
        <p:spPr>
          <a:xfrm>
            <a:off x="1290256" y="2105202"/>
            <a:ext cx="3963670" cy="3376929"/>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a:latin typeface="Cambria"/>
                <a:ea typeface="Cambria"/>
                <a:cs typeface="Cambria"/>
                <a:sym typeface="Cambria"/>
              </a:rPr>
              <a:t>Human-level error</a:t>
            </a:r>
            <a:endParaRPr sz="3600">
              <a:latin typeface="Cambria"/>
              <a:ea typeface="Cambria"/>
              <a:cs typeface="Cambria"/>
              <a:sym typeface="Cambria"/>
            </a:endParaRPr>
          </a:p>
          <a:p>
            <a:pPr marL="12700" marR="893444" lvl="0" indent="0" algn="l" rtl="0">
              <a:lnSpc>
                <a:spcPct val="255399"/>
              </a:lnSpc>
              <a:spcBef>
                <a:spcPts val="0"/>
              </a:spcBef>
              <a:spcAft>
                <a:spcPts val="0"/>
              </a:spcAft>
              <a:buNone/>
            </a:pPr>
            <a:r>
              <a:rPr lang="en-US" sz="3600">
                <a:latin typeface="Cambria"/>
                <a:ea typeface="Cambria"/>
                <a:cs typeface="Cambria"/>
                <a:sym typeface="Cambria"/>
              </a:rPr>
              <a:t>Training error Dev error</a:t>
            </a:r>
            <a:endParaRPr sz="3600">
              <a:latin typeface="Cambria"/>
              <a:ea typeface="Cambria"/>
              <a:cs typeface="Cambria"/>
              <a:sym typeface="Cambria"/>
            </a:endParaRPr>
          </a:p>
        </p:txBody>
      </p:sp>
      <p:pic>
        <p:nvPicPr>
          <p:cNvPr id="362" name="Google Shape;362;p33"/>
          <p:cNvPicPr preferRelativeResize="0"/>
          <p:nvPr/>
        </p:nvPicPr>
        <p:blipFill rotWithShape="1">
          <a:blip r:embed="rId3">
            <a:alphaModFix/>
          </a:blip>
          <a:srcRect/>
          <a:stretch/>
        </p:blipFill>
        <p:spPr>
          <a:xfrm>
            <a:off x="246872" y="1752600"/>
            <a:ext cx="8521734" cy="3962400"/>
          </a:xfrm>
          <a:prstGeom prst="rect">
            <a:avLst/>
          </a:prstGeom>
          <a:noFill/>
          <a:ln>
            <a:noFill/>
          </a:ln>
        </p:spPr>
      </p:pic>
      <p:pic>
        <p:nvPicPr>
          <p:cNvPr id="363" name="Google Shape;363;p33"/>
          <p:cNvPicPr preferRelativeResize="0"/>
          <p:nvPr/>
        </p:nvPicPr>
        <p:blipFill>
          <a:blip r:embed="rId4">
            <a:alphaModFix/>
          </a:blip>
          <a:stretch>
            <a:fillRect/>
          </a:stretch>
        </p:blipFill>
        <p:spPr>
          <a:xfrm>
            <a:off x="10993250" y="0"/>
            <a:ext cx="1189251" cy="6540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367"/>
        <p:cNvGrpSpPr/>
        <p:nvPr/>
      </p:nvGrpSpPr>
      <p:grpSpPr>
        <a:xfrm>
          <a:off x="0" y="0"/>
          <a:ext cx="0" cy="0"/>
          <a:chOff x="0" y="0"/>
          <a:chExt cx="0" cy="0"/>
        </a:xfrm>
      </p:grpSpPr>
      <p:sp>
        <p:nvSpPr>
          <p:cNvPr id="368" name="Google Shape;368;p34"/>
          <p:cNvSpPr txBox="1"/>
          <p:nvPr/>
        </p:nvSpPr>
        <p:spPr>
          <a:xfrm>
            <a:off x="5222626" y="3637585"/>
            <a:ext cx="6136247" cy="2022590"/>
          </a:xfrm>
          <a:prstGeom prst="rect">
            <a:avLst/>
          </a:prstGeom>
          <a:noFill/>
          <a:ln>
            <a:noFill/>
          </a:ln>
        </p:spPr>
        <p:txBody>
          <a:bodyPr spcFirstLastPara="1" wrap="square" lIns="0" tIns="27925" rIns="0" bIns="0" anchor="t" anchorCtr="0">
            <a:spAutoFit/>
          </a:bodyPr>
          <a:lstStyle/>
          <a:p>
            <a:pPr marL="162560" marR="5080" lvl="0" indent="-150495" algn="l" rtl="0">
              <a:lnSpc>
                <a:spcPct val="119696"/>
              </a:lnSpc>
              <a:spcBef>
                <a:spcPts val="0"/>
              </a:spcBef>
              <a:spcAft>
                <a:spcPts val="0"/>
              </a:spcAft>
              <a:buNone/>
            </a:pPr>
            <a:r>
              <a:rPr lang="en-US" sz="5400" dirty="0">
                <a:latin typeface="+mj-lt"/>
                <a:ea typeface="Calibri"/>
                <a:cs typeface="Calibri"/>
                <a:sym typeface="Calibri"/>
              </a:rPr>
              <a:t>Surpassing human- level performance</a:t>
            </a:r>
            <a:endParaRPr sz="5400" dirty="0">
              <a:latin typeface="+mj-lt"/>
              <a:ea typeface="Calibri"/>
              <a:cs typeface="Calibri"/>
              <a:sym typeface="Calibri"/>
            </a:endParaRPr>
          </a:p>
        </p:txBody>
      </p:sp>
      <p:sp>
        <p:nvSpPr>
          <p:cNvPr id="369" name="Google Shape;369;p34"/>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370" name="Google Shape;370;p34"/>
          <p:cNvSpPr txBox="1">
            <a:spLocks noGrp="1"/>
          </p:cNvSpPr>
          <p:nvPr>
            <p:ph type="body" idx="1"/>
          </p:nvPr>
        </p:nvSpPr>
        <p:spPr>
          <a:xfrm>
            <a:off x="90887" y="1197825"/>
            <a:ext cx="12010225" cy="2109808"/>
          </a:xfrm>
          <a:prstGeom prst="rect">
            <a:avLst/>
          </a:prstGeom>
          <a:noFill/>
          <a:ln>
            <a:noFill/>
          </a:ln>
        </p:spPr>
        <p:txBody>
          <a:bodyPr spcFirstLastPara="1" wrap="square" lIns="0" tIns="114300" rIns="0" bIns="0" anchor="t" anchorCtr="0">
            <a:spAutoFit/>
          </a:bodyPr>
          <a:lstStyle/>
          <a:p>
            <a:pPr marL="5165090" marR="5080" lvl="0" indent="-584200" algn="l" rtl="0">
              <a:lnSpc>
                <a:spcPct val="108333"/>
              </a:lnSpc>
              <a:spcBef>
                <a:spcPts val="0"/>
              </a:spcBef>
              <a:spcAft>
                <a:spcPts val="0"/>
              </a:spcAft>
              <a:buNone/>
            </a:pPr>
            <a:r>
              <a:rPr lang="en-US" dirty="0">
                <a:latin typeface="+mj-lt"/>
              </a:rPr>
              <a:t>Comparing to human- level performance</a:t>
            </a:r>
            <a:endParaRPr dirty="0">
              <a:latin typeface="+mj-lt"/>
            </a:endParaRPr>
          </a:p>
        </p:txBody>
      </p:sp>
      <p:pic>
        <p:nvPicPr>
          <p:cNvPr id="371" name="Google Shape;371;p34"/>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825354"/>
          </a:xfrm>
          <a:prstGeom prst="rect">
            <a:avLst/>
          </a:prstGeom>
          <a:noFill/>
          <a:ln>
            <a:noFill/>
          </a:ln>
        </p:spPr>
        <p:txBody>
          <a:bodyPr spcFirstLastPara="1" wrap="square" lIns="0" tIns="12700" rIns="0" bIns="0" anchor="t" anchorCtr="0">
            <a:spAutoFit/>
          </a:bodyPr>
          <a:lstStyle/>
          <a:p>
            <a:pPr marL="162560" marR="5080" lvl="0" indent="-150495" algn="l" rtl="0">
              <a:lnSpc>
                <a:spcPct val="119696"/>
              </a:lnSpc>
              <a:spcBef>
                <a:spcPts val="0"/>
              </a:spcBef>
              <a:spcAft>
                <a:spcPts val="0"/>
              </a:spcAft>
              <a:buNone/>
            </a:pPr>
            <a:r>
              <a:rPr lang="en-US" sz="4400" dirty="0">
                <a:latin typeface="+mj-lt"/>
                <a:ea typeface="Calibri"/>
                <a:cs typeface="Calibri"/>
                <a:sym typeface="Calibri"/>
              </a:rPr>
              <a:t>Surpassing human- level performance</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59295" y="1234078"/>
            <a:ext cx="11750294" cy="5262979"/>
          </a:xfrm>
          <a:prstGeom prst="rect">
            <a:avLst/>
          </a:prstGeom>
          <a:noFill/>
        </p:spPr>
        <p:txBody>
          <a:bodyPr wrap="square">
            <a:spAutoFit/>
          </a:bodyPr>
          <a:lstStyle/>
          <a:p>
            <a:pPr marL="342900" indent="-342900">
              <a:buFont typeface="Arial" panose="020B0604020202020204" pitchFamily="34" charset="0"/>
              <a:buChar char="•"/>
            </a:pPr>
            <a:r>
              <a:rPr lang="en-GB" sz="2400" b="0" i="0" dirty="0">
                <a:solidFill>
                  <a:schemeClr val="tx1"/>
                </a:solidFill>
                <a:effectLst/>
                <a:latin typeface="Arial" panose="020B0604020202020204" pitchFamily="34" charset="0"/>
                <a:cs typeface="Arial" panose="020B0604020202020204" pitchFamily="34" charset="0"/>
              </a:rPr>
              <a:t>To summarize, when it comes to machine learning, surpassing human-level performance on a specific task is often seen as an exciting milestone. However, as the performance gets closer to or surpasses human-level, it becomes more difficult to make progress. This is because it's harder to tell whether to focus on reducing bias or variance in the algorithm. Also, once the algorithm's performance surpasses human-level, it's challenging to rely on human intuition to improve it further.</a:t>
            </a:r>
          </a:p>
          <a:p>
            <a:pPr marL="342900" indent="-342900">
              <a:buFont typeface="Arial" panose="020B0604020202020204" pitchFamily="34" charset="0"/>
              <a:buChar char="•"/>
            </a:pPr>
            <a:r>
              <a:rPr lang="en-GB" sz="2400" b="0" i="0" dirty="0">
                <a:solidFill>
                  <a:schemeClr val="tx1"/>
                </a:solidFill>
                <a:effectLst/>
                <a:latin typeface="Arial" panose="020B0604020202020204" pitchFamily="34" charset="0"/>
                <a:cs typeface="Arial" panose="020B0604020202020204" pitchFamily="34" charset="0"/>
              </a:rPr>
              <a:t>Machine learning algorithms typically perform better than humans in tasks that involve structured data and have access to massive amounts of data to learn from. These tasks include online advertising, product recommendations, logistics, and loan approvals. However, natural perception tasks like speech recognition, computer vision, and natural language processing are more challenging for computers to surpass human-level performance since humans are generally better at these tasks.</a:t>
            </a:r>
          </a:p>
        </p:txBody>
      </p:sp>
    </p:spTree>
    <p:extLst>
      <p:ext uri="{BB962C8B-B14F-4D97-AF65-F5344CB8AC3E}">
        <p14:creationId xmlns:p14="http://schemas.microsoft.com/office/powerpoint/2010/main" val="649664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825354"/>
          </a:xfrm>
          <a:prstGeom prst="rect">
            <a:avLst/>
          </a:prstGeom>
          <a:noFill/>
          <a:ln>
            <a:noFill/>
          </a:ln>
        </p:spPr>
        <p:txBody>
          <a:bodyPr spcFirstLastPara="1" wrap="square" lIns="0" tIns="12700" rIns="0" bIns="0" anchor="t" anchorCtr="0">
            <a:spAutoFit/>
          </a:bodyPr>
          <a:lstStyle/>
          <a:p>
            <a:pPr marL="162560" marR="5080" lvl="0" indent="-150495" algn="l" rtl="0">
              <a:lnSpc>
                <a:spcPct val="119696"/>
              </a:lnSpc>
              <a:spcBef>
                <a:spcPts val="0"/>
              </a:spcBef>
              <a:spcAft>
                <a:spcPts val="0"/>
              </a:spcAft>
              <a:buNone/>
            </a:pPr>
            <a:r>
              <a:rPr lang="en-US" sz="4400" dirty="0">
                <a:latin typeface="+mj-lt"/>
                <a:ea typeface="Calibri"/>
                <a:cs typeface="Calibri"/>
                <a:sym typeface="Calibri"/>
              </a:rPr>
              <a:t>Surpassing human- level performance</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1269247"/>
            <a:ext cx="11750294" cy="1569660"/>
          </a:xfrm>
          <a:prstGeom prst="rect">
            <a:avLst/>
          </a:prstGeom>
          <a:noFill/>
        </p:spPr>
        <p:txBody>
          <a:bodyPr wrap="square">
            <a:spAutoFit/>
          </a:bodyPr>
          <a:lstStyle/>
          <a:p>
            <a:pPr marL="342900" indent="-342900">
              <a:buFont typeface="Arial" panose="020B0604020202020204" pitchFamily="34" charset="0"/>
              <a:buChar char="•"/>
            </a:pPr>
            <a:r>
              <a:rPr lang="en-GB" sz="2400" b="0" i="0" dirty="0">
                <a:solidFill>
                  <a:schemeClr val="tx1"/>
                </a:solidFill>
                <a:effectLst/>
                <a:latin typeface="Arial" panose="020B0604020202020204" pitchFamily="34" charset="0"/>
                <a:cs typeface="Arial" panose="020B0604020202020204" pitchFamily="34" charset="0"/>
              </a:rPr>
              <a:t>In recent years, there have been some medical tasks like diagnosing skin cancer or reading ECGs, where computers are getting good at surpassing human-level performance. Overall, surpassing human-level performance in machine learning is not easy, but with enough data and advances in deep learning, it is possible.</a:t>
            </a:r>
          </a:p>
        </p:txBody>
      </p:sp>
    </p:spTree>
    <p:extLst>
      <p:ext uri="{BB962C8B-B14F-4D97-AF65-F5344CB8AC3E}">
        <p14:creationId xmlns:p14="http://schemas.microsoft.com/office/powerpoint/2010/main" val="16191522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35"/>
          <p:cNvSpPr txBox="1">
            <a:spLocks noGrp="1"/>
          </p:cNvSpPr>
          <p:nvPr>
            <p:ph type="title"/>
          </p:nvPr>
        </p:nvSpPr>
        <p:spPr>
          <a:xfrm>
            <a:off x="261620" y="139700"/>
            <a:ext cx="971042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n-lt"/>
                <a:ea typeface="Cambria"/>
                <a:cs typeface="Cambria"/>
                <a:sym typeface="Cambria"/>
              </a:rPr>
              <a:t>Surpassing human-level performance</a:t>
            </a:r>
            <a:endParaRPr sz="4400" dirty="0">
              <a:latin typeface="+mn-lt"/>
              <a:ea typeface="Cambria"/>
              <a:cs typeface="Cambria"/>
              <a:sym typeface="Cambria"/>
            </a:endParaRPr>
          </a:p>
        </p:txBody>
      </p:sp>
      <p:sp>
        <p:nvSpPr>
          <p:cNvPr id="377" name="Google Shape;377;p35"/>
          <p:cNvSpPr txBox="1"/>
          <p:nvPr/>
        </p:nvSpPr>
        <p:spPr>
          <a:xfrm>
            <a:off x="1582077" y="1528762"/>
            <a:ext cx="3169920" cy="361251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200" dirty="0">
                <a:latin typeface="+mn-lt"/>
                <a:ea typeface="Cambria"/>
                <a:cs typeface="Cambria"/>
                <a:sym typeface="Cambria"/>
              </a:rPr>
              <a:t>Team of humans</a:t>
            </a:r>
            <a:endParaRPr sz="3200" dirty="0">
              <a:latin typeface="+mn-lt"/>
              <a:ea typeface="Cambria"/>
              <a:cs typeface="Cambria"/>
              <a:sym typeface="Cambria"/>
            </a:endParaRPr>
          </a:p>
          <a:p>
            <a:pPr marL="12700" marR="438150" lvl="0" indent="0" algn="l" rtl="0">
              <a:lnSpc>
                <a:spcPct val="211800"/>
              </a:lnSpc>
              <a:spcBef>
                <a:spcPts val="0"/>
              </a:spcBef>
              <a:spcAft>
                <a:spcPts val="0"/>
              </a:spcAft>
              <a:buNone/>
            </a:pPr>
            <a:r>
              <a:rPr lang="en-US" sz="3200" dirty="0">
                <a:latin typeface="+mn-lt"/>
                <a:ea typeface="Cambria"/>
                <a:cs typeface="Cambria"/>
                <a:sym typeface="Cambria"/>
              </a:rPr>
              <a:t>One human Training error Dev error</a:t>
            </a:r>
            <a:endParaRPr sz="3200" dirty="0">
              <a:latin typeface="+mn-lt"/>
              <a:ea typeface="Cambria"/>
              <a:cs typeface="Cambria"/>
              <a:sym typeface="Cambria"/>
            </a:endParaRPr>
          </a:p>
        </p:txBody>
      </p:sp>
      <p:pic>
        <p:nvPicPr>
          <p:cNvPr id="378" name="Google Shape;378;p35"/>
          <p:cNvPicPr preferRelativeResize="0"/>
          <p:nvPr/>
        </p:nvPicPr>
        <p:blipFill rotWithShape="1">
          <a:blip r:embed="rId3">
            <a:alphaModFix/>
          </a:blip>
          <a:srcRect/>
          <a:stretch/>
        </p:blipFill>
        <p:spPr>
          <a:xfrm rot="5400000">
            <a:off x="4051072" y="2544630"/>
            <a:ext cx="2055180" cy="416955"/>
          </a:xfrm>
          <a:prstGeom prst="rect">
            <a:avLst/>
          </a:prstGeom>
          <a:noFill/>
          <a:ln>
            <a:noFill/>
          </a:ln>
        </p:spPr>
      </p:pic>
      <p:pic>
        <p:nvPicPr>
          <p:cNvPr id="379" name="Google Shape;379;p35"/>
          <p:cNvPicPr preferRelativeResize="0"/>
          <p:nvPr/>
        </p:nvPicPr>
        <p:blipFill rotWithShape="1">
          <a:blip r:embed="rId4">
            <a:alphaModFix/>
          </a:blip>
          <a:srcRect/>
          <a:stretch/>
        </p:blipFill>
        <p:spPr>
          <a:xfrm>
            <a:off x="5416822" y="1583967"/>
            <a:ext cx="933472" cy="426730"/>
          </a:xfrm>
          <a:prstGeom prst="rect">
            <a:avLst/>
          </a:prstGeom>
          <a:noFill/>
          <a:ln>
            <a:noFill/>
          </a:ln>
        </p:spPr>
      </p:pic>
      <p:pic>
        <p:nvPicPr>
          <p:cNvPr id="380" name="Google Shape;380;p35"/>
          <p:cNvPicPr preferRelativeResize="0"/>
          <p:nvPr/>
        </p:nvPicPr>
        <p:blipFill rotWithShape="1">
          <a:blip r:embed="rId5">
            <a:alphaModFix/>
          </a:blip>
          <a:srcRect/>
          <a:stretch/>
        </p:blipFill>
        <p:spPr>
          <a:xfrm>
            <a:off x="5487310" y="2501886"/>
            <a:ext cx="820633" cy="426729"/>
          </a:xfrm>
          <a:prstGeom prst="rect">
            <a:avLst/>
          </a:prstGeom>
          <a:noFill/>
          <a:ln>
            <a:noFill/>
          </a:ln>
        </p:spPr>
      </p:pic>
      <p:pic>
        <p:nvPicPr>
          <p:cNvPr id="381" name="Google Shape;381;p35"/>
          <p:cNvPicPr preferRelativeResize="0"/>
          <p:nvPr/>
        </p:nvPicPr>
        <p:blipFill rotWithShape="1">
          <a:blip r:embed="rId6">
            <a:alphaModFix/>
          </a:blip>
          <a:srcRect/>
          <a:stretch/>
        </p:blipFill>
        <p:spPr>
          <a:xfrm>
            <a:off x="5487310" y="3583941"/>
            <a:ext cx="792496" cy="426728"/>
          </a:xfrm>
          <a:prstGeom prst="rect">
            <a:avLst/>
          </a:prstGeom>
          <a:noFill/>
          <a:ln>
            <a:noFill/>
          </a:ln>
        </p:spPr>
      </p:pic>
      <p:pic>
        <p:nvPicPr>
          <p:cNvPr id="382" name="Google Shape;382;p35"/>
          <p:cNvPicPr preferRelativeResize="0"/>
          <p:nvPr/>
        </p:nvPicPr>
        <p:blipFill rotWithShape="1">
          <a:blip r:embed="rId7">
            <a:alphaModFix/>
          </a:blip>
          <a:srcRect/>
          <a:stretch/>
        </p:blipFill>
        <p:spPr>
          <a:xfrm>
            <a:off x="5605969" y="4531354"/>
            <a:ext cx="682763" cy="426727"/>
          </a:xfrm>
          <a:prstGeom prst="rect">
            <a:avLst/>
          </a:prstGeom>
          <a:noFill/>
          <a:ln>
            <a:noFill/>
          </a:ln>
        </p:spPr>
      </p:pic>
      <p:pic>
        <p:nvPicPr>
          <p:cNvPr id="383" name="Google Shape;383;p35"/>
          <p:cNvPicPr preferRelativeResize="0"/>
          <p:nvPr/>
        </p:nvPicPr>
        <p:blipFill rotWithShape="1">
          <a:blip r:embed="rId3">
            <a:alphaModFix/>
          </a:blip>
          <a:srcRect/>
          <a:stretch/>
        </p:blipFill>
        <p:spPr>
          <a:xfrm rot="5400000">
            <a:off x="4395753" y="4360103"/>
            <a:ext cx="1447801" cy="416955"/>
          </a:xfrm>
          <a:prstGeom prst="rect">
            <a:avLst/>
          </a:prstGeom>
          <a:noFill/>
          <a:ln>
            <a:noFill/>
          </a:ln>
        </p:spPr>
      </p:pic>
      <p:pic>
        <p:nvPicPr>
          <p:cNvPr id="384" name="Google Shape;384;p35"/>
          <p:cNvPicPr preferRelativeResize="0"/>
          <p:nvPr/>
        </p:nvPicPr>
        <p:blipFill rotWithShape="1">
          <a:blip r:embed="rId8">
            <a:alphaModFix/>
          </a:blip>
          <a:srcRect/>
          <a:stretch/>
        </p:blipFill>
        <p:spPr>
          <a:xfrm>
            <a:off x="4230454" y="2565473"/>
            <a:ext cx="566108" cy="477654"/>
          </a:xfrm>
          <a:prstGeom prst="rect">
            <a:avLst/>
          </a:prstGeom>
          <a:noFill/>
          <a:ln>
            <a:noFill/>
          </a:ln>
        </p:spPr>
      </p:pic>
      <p:pic>
        <p:nvPicPr>
          <p:cNvPr id="385" name="Google Shape;385;p35"/>
          <p:cNvPicPr preferRelativeResize="0"/>
          <p:nvPr/>
        </p:nvPicPr>
        <p:blipFill rotWithShape="1">
          <a:blip r:embed="rId9">
            <a:alphaModFix/>
          </a:blip>
          <a:srcRect/>
          <a:stretch/>
        </p:blipFill>
        <p:spPr>
          <a:xfrm>
            <a:off x="4115086" y="4292527"/>
            <a:ext cx="796090" cy="477654"/>
          </a:xfrm>
          <a:prstGeom prst="rect">
            <a:avLst/>
          </a:prstGeom>
          <a:noFill/>
          <a:ln>
            <a:noFill/>
          </a:ln>
        </p:spPr>
      </p:pic>
      <p:pic>
        <p:nvPicPr>
          <p:cNvPr id="386" name="Google Shape;386;p35"/>
          <p:cNvPicPr preferRelativeResize="0"/>
          <p:nvPr/>
        </p:nvPicPr>
        <p:blipFill>
          <a:blip r:embed="rId10">
            <a:alphaModFix/>
          </a:blip>
          <a:stretch>
            <a:fillRect/>
          </a:stretch>
        </p:blipFill>
        <p:spPr>
          <a:xfrm>
            <a:off x="10734473" y="0"/>
            <a:ext cx="1448025" cy="79641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390"/>
        <p:cNvGrpSpPr/>
        <p:nvPr/>
      </p:nvGrpSpPr>
      <p:grpSpPr>
        <a:xfrm>
          <a:off x="0" y="0"/>
          <a:ext cx="0" cy="0"/>
          <a:chOff x="0" y="0"/>
          <a:chExt cx="0" cy="0"/>
        </a:xfrm>
      </p:grpSpPr>
      <p:sp>
        <p:nvSpPr>
          <p:cNvPr id="391" name="Google Shape;391;p36"/>
          <p:cNvSpPr txBox="1">
            <a:spLocks noGrp="1"/>
          </p:cNvSpPr>
          <p:nvPr>
            <p:ph type="title"/>
          </p:nvPr>
        </p:nvSpPr>
        <p:spPr>
          <a:xfrm>
            <a:off x="241595" y="139700"/>
            <a:ext cx="11296650" cy="1560663"/>
          </a:xfrm>
          <a:prstGeom prst="rect">
            <a:avLst/>
          </a:prstGeom>
          <a:noFill/>
          <a:ln>
            <a:noFill/>
          </a:ln>
        </p:spPr>
        <p:txBody>
          <a:bodyPr spcFirstLastPara="1" wrap="square" lIns="0" tIns="83800" rIns="0" bIns="0" anchor="t" anchorCtr="0">
            <a:spAutoFit/>
          </a:bodyPr>
          <a:lstStyle/>
          <a:p>
            <a:pPr marL="12700" marR="5080" lvl="0" indent="0" algn="l" rtl="0">
              <a:lnSpc>
                <a:spcPct val="109090"/>
              </a:lnSpc>
              <a:spcBef>
                <a:spcPts val="0"/>
              </a:spcBef>
              <a:spcAft>
                <a:spcPts val="0"/>
              </a:spcAft>
              <a:buNone/>
            </a:pPr>
            <a:r>
              <a:rPr lang="en-US" sz="4400" b="0" dirty="0">
                <a:latin typeface="+mn-lt"/>
                <a:ea typeface="Cambria"/>
                <a:cs typeface="Cambria"/>
                <a:sym typeface="Cambria"/>
              </a:rPr>
              <a:t>Problems where ML significantly surpasses human-level performance</a:t>
            </a:r>
            <a:endParaRPr sz="4400" dirty="0">
              <a:latin typeface="+mn-lt"/>
              <a:ea typeface="Cambria"/>
              <a:cs typeface="Cambria"/>
              <a:sym typeface="Cambria"/>
            </a:endParaRPr>
          </a:p>
        </p:txBody>
      </p:sp>
      <p:sp>
        <p:nvSpPr>
          <p:cNvPr id="392" name="Google Shape;392;p36"/>
          <p:cNvSpPr txBox="1"/>
          <p:nvPr/>
        </p:nvSpPr>
        <p:spPr>
          <a:xfrm>
            <a:off x="902792" y="2226411"/>
            <a:ext cx="6016625" cy="2611755"/>
          </a:xfrm>
          <a:prstGeom prst="rect">
            <a:avLst/>
          </a:prstGeom>
          <a:noFill/>
          <a:ln>
            <a:noFill/>
          </a:ln>
        </p:spPr>
        <p:txBody>
          <a:bodyPr spcFirstLastPara="1" wrap="square" lIns="0" tIns="12700" rIns="0" bIns="0" anchor="t" anchorCtr="0">
            <a:spAutoFit/>
          </a:bodyPr>
          <a:lstStyle/>
          <a:p>
            <a:pPr marL="469900" lvl="0" indent="-457833" algn="l" rtl="0">
              <a:lnSpc>
                <a:spcPct val="100000"/>
              </a:lnSpc>
              <a:spcBef>
                <a:spcPts val="0"/>
              </a:spcBef>
              <a:spcAft>
                <a:spcPts val="0"/>
              </a:spcAft>
              <a:buSzPts val="2800"/>
              <a:buFont typeface="Cambria"/>
              <a:buChar char="-"/>
            </a:pPr>
            <a:r>
              <a:rPr lang="en-US" sz="2800" dirty="0">
                <a:latin typeface="+mj-lt"/>
                <a:ea typeface="Cambria"/>
                <a:cs typeface="Cambria"/>
                <a:sym typeface="Cambria"/>
              </a:rPr>
              <a:t>Online advertising</a:t>
            </a:r>
            <a:endParaRPr sz="2800" dirty="0">
              <a:latin typeface="+mj-lt"/>
              <a:ea typeface="Cambria"/>
              <a:cs typeface="Cambria"/>
              <a:sym typeface="Cambria"/>
            </a:endParaRPr>
          </a:p>
          <a:p>
            <a:pPr marL="469900" lvl="0" indent="-457833" algn="l" rtl="0">
              <a:lnSpc>
                <a:spcPct val="100000"/>
              </a:lnSpc>
              <a:spcBef>
                <a:spcPts val="2305"/>
              </a:spcBef>
              <a:spcAft>
                <a:spcPts val="0"/>
              </a:spcAft>
              <a:buSzPts val="2800"/>
              <a:buFont typeface="Cambria"/>
              <a:buChar char="-"/>
            </a:pPr>
            <a:r>
              <a:rPr lang="en-US" sz="2800" dirty="0">
                <a:latin typeface="+mj-lt"/>
                <a:ea typeface="Cambria"/>
                <a:cs typeface="Cambria"/>
                <a:sym typeface="Cambria"/>
              </a:rPr>
              <a:t>Product recommendations</a:t>
            </a:r>
            <a:endParaRPr sz="2800" dirty="0">
              <a:latin typeface="+mj-lt"/>
              <a:ea typeface="Cambria"/>
              <a:cs typeface="Cambria"/>
              <a:sym typeface="Cambria"/>
            </a:endParaRPr>
          </a:p>
          <a:p>
            <a:pPr marL="469900" lvl="0" indent="-457833" algn="l" rtl="0">
              <a:lnSpc>
                <a:spcPct val="100000"/>
              </a:lnSpc>
              <a:spcBef>
                <a:spcPts val="2310"/>
              </a:spcBef>
              <a:spcAft>
                <a:spcPts val="0"/>
              </a:spcAft>
              <a:buSzPts val="2800"/>
              <a:buFont typeface="Cambria"/>
              <a:buChar char="-"/>
            </a:pPr>
            <a:r>
              <a:rPr lang="en-US" sz="2800" dirty="0">
                <a:latin typeface="+mj-lt"/>
                <a:ea typeface="Cambria"/>
                <a:cs typeface="Cambria"/>
                <a:sym typeface="Cambria"/>
              </a:rPr>
              <a:t>Logistics (predicting transit time)</a:t>
            </a:r>
            <a:endParaRPr sz="2800" dirty="0">
              <a:latin typeface="+mj-lt"/>
              <a:ea typeface="Cambria"/>
              <a:cs typeface="Cambria"/>
              <a:sym typeface="Cambria"/>
            </a:endParaRPr>
          </a:p>
          <a:p>
            <a:pPr marL="469900" lvl="0" indent="-457833" algn="l" rtl="0">
              <a:lnSpc>
                <a:spcPct val="100000"/>
              </a:lnSpc>
              <a:spcBef>
                <a:spcPts val="2305"/>
              </a:spcBef>
              <a:spcAft>
                <a:spcPts val="0"/>
              </a:spcAft>
              <a:buSzPts val="2800"/>
              <a:buFont typeface="Cambria"/>
              <a:buChar char="-"/>
            </a:pPr>
            <a:r>
              <a:rPr lang="en-US" sz="2800" dirty="0">
                <a:latin typeface="+mj-lt"/>
                <a:ea typeface="Cambria"/>
                <a:cs typeface="Cambria"/>
                <a:sym typeface="Cambria"/>
              </a:rPr>
              <a:t>Loan approvals</a:t>
            </a:r>
            <a:endParaRPr sz="2800" dirty="0">
              <a:latin typeface="+mj-lt"/>
              <a:ea typeface="Cambria"/>
              <a:cs typeface="Cambria"/>
              <a:sym typeface="Cambria"/>
            </a:endParaRPr>
          </a:p>
        </p:txBody>
      </p:sp>
      <p:pic>
        <p:nvPicPr>
          <p:cNvPr id="393" name="Google Shape;393;p36"/>
          <p:cNvPicPr preferRelativeResize="0"/>
          <p:nvPr/>
        </p:nvPicPr>
        <p:blipFill>
          <a:blip r:embed="rId3">
            <a:alphaModFix/>
          </a:blip>
          <a:stretch>
            <a:fillRect/>
          </a:stretch>
        </p:blipFill>
        <p:spPr>
          <a:xfrm>
            <a:off x="10734473" y="0"/>
            <a:ext cx="1448025" cy="796414"/>
          </a:xfrm>
          <a:prstGeom prst="rect">
            <a:avLst/>
          </a:prstGeom>
          <a:noFill/>
          <a:ln>
            <a:noFill/>
          </a:ln>
        </p:spPr>
      </p:pic>
      <p:pic>
        <p:nvPicPr>
          <p:cNvPr id="394" name="Google Shape;394;p36"/>
          <p:cNvPicPr preferRelativeResize="0"/>
          <p:nvPr/>
        </p:nvPicPr>
        <p:blipFill>
          <a:blip r:embed="rId3">
            <a:alphaModFix/>
          </a:blip>
          <a:stretch>
            <a:fillRect/>
          </a:stretch>
        </p:blipFill>
        <p:spPr>
          <a:xfrm>
            <a:off x="10886873" y="152400"/>
            <a:ext cx="1448025" cy="7964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261620" y="139700"/>
            <a:ext cx="7364095"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j-lt"/>
                <a:ea typeface="Calibri"/>
                <a:cs typeface="Calibri"/>
                <a:sym typeface="Calibri"/>
              </a:rPr>
              <a:t>Orthogonalization</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61620" y="1216131"/>
            <a:ext cx="11583162" cy="3416320"/>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In machine learning, </a:t>
            </a:r>
            <a:r>
              <a:rPr lang="en-US" sz="2400" dirty="0" err="1">
                <a:solidFill>
                  <a:schemeClr val="tx1"/>
                </a:solidFill>
                <a:latin typeface="Arial" panose="020B0604020202020204" pitchFamily="34" charset="0"/>
                <a:cs typeface="Arial" panose="020B0604020202020204" pitchFamily="34" charset="0"/>
              </a:rPr>
              <a:t>Orthogonalization</a:t>
            </a:r>
            <a:r>
              <a:rPr lang="en-US" sz="2400" dirty="0">
                <a:solidFill>
                  <a:schemeClr val="tx1"/>
                </a:solidFill>
                <a:latin typeface="Arial" panose="020B0604020202020204" pitchFamily="34" charset="0"/>
                <a:cs typeface="Arial" panose="020B0604020202020204" pitchFamily="34" charset="0"/>
              </a:rPr>
              <a:t> refers to the idea of separating the concerns of a machine learning system into distinct and independent modules or components. Each module or component should have a clear and specific responsibility, and they should not overlap or depend on each other.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The goal is to create a machine learning system that is modular, flexible, and easy to maintain, where changes or updates to one component do not affect the others. In neural networks, for example, </a:t>
            </a:r>
            <a:r>
              <a:rPr lang="en-US" sz="2400" dirty="0" err="1">
                <a:solidFill>
                  <a:schemeClr val="tx1"/>
                </a:solidFill>
                <a:latin typeface="Arial" panose="020B0604020202020204" pitchFamily="34" charset="0"/>
                <a:cs typeface="Arial" panose="020B0604020202020204" pitchFamily="34" charset="0"/>
              </a:rPr>
              <a:t>Orthogonalization</a:t>
            </a:r>
            <a:r>
              <a:rPr lang="en-US" sz="2400" dirty="0">
                <a:solidFill>
                  <a:schemeClr val="tx1"/>
                </a:solidFill>
                <a:latin typeface="Arial" panose="020B0604020202020204" pitchFamily="34" charset="0"/>
                <a:cs typeface="Arial" panose="020B0604020202020204" pitchFamily="34" charset="0"/>
              </a:rPr>
              <a:t> can be achieved by designing each layer to have a specific function or task, with clear inputs and outputs, and avoiding the mixing of different functionalities within the same layer.</a:t>
            </a:r>
          </a:p>
        </p:txBody>
      </p:sp>
    </p:spTree>
    <p:extLst>
      <p:ext uri="{BB962C8B-B14F-4D97-AF65-F5344CB8AC3E}">
        <p14:creationId xmlns:p14="http://schemas.microsoft.com/office/powerpoint/2010/main" val="32721513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398"/>
        <p:cNvGrpSpPr/>
        <p:nvPr/>
      </p:nvGrpSpPr>
      <p:grpSpPr>
        <a:xfrm>
          <a:off x="0" y="0"/>
          <a:ext cx="0" cy="0"/>
          <a:chOff x="0" y="0"/>
          <a:chExt cx="0" cy="0"/>
        </a:xfrm>
      </p:grpSpPr>
      <p:sp>
        <p:nvSpPr>
          <p:cNvPr id="399" name="Google Shape;399;p37"/>
          <p:cNvSpPr txBox="1"/>
          <p:nvPr/>
        </p:nvSpPr>
        <p:spPr>
          <a:xfrm>
            <a:off x="4897621" y="3696957"/>
            <a:ext cx="6786258" cy="2022590"/>
          </a:xfrm>
          <a:prstGeom prst="rect">
            <a:avLst/>
          </a:prstGeom>
          <a:noFill/>
          <a:ln>
            <a:noFill/>
          </a:ln>
        </p:spPr>
        <p:txBody>
          <a:bodyPr spcFirstLastPara="1" wrap="square" lIns="0" tIns="27925" rIns="0" bIns="0" anchor="t" anchorCtr="0">
            <a:spAutoFit/>
          </a:bodyPr>
          <a:lstStyle/>
          <a:p>
            <a:pPr marL="1572260" marR="5080" lvl="0" indent="-1560195" algn="l" rtl="0">
              <a:lnSpc>
                <a:spcPct val="119696"/>
              </a:lnSpc>
              <a:spcBef>
                <a:spcPts val="0"/>
              </a:spcBef>
              <a:spcAft>
                <a:spcPts val="0"/>
              </a:spcAft>
              <a:buNone/>
            </a:pPr>
            <a:r>
              <a:rPr lang="en-US" sz="5400" dirty="0">
                <a:latin typeface="+mj-lt"/>
                <a:ea typeface="Calibri"/>
                <a:cs typeface="Calibri"/>
                <a:sym typeface="Calibri"/>
              </a:rPr>
              <a:t>Improving your model performance</a:t>
            </a:r>
            <a:endParaRPr sz="5400" dirty="0">
              <a:latin typeface="+mj-lt"/>
              <a:ea typeface="Calibri"/>
              <a:cs typeface="Calibri"/>
              <a:sym typeface="Calibri"/>
            </a:endParaRPr>
          </a:p>
        </p:txBody>
      </p:sp>
      <p:sp>
        <p:nvSpPr>
          <p:cNvPr id="400" name="Google Shape;400;p37"/>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401" name="Google Shape;401;p37"/>
          <p:cNvSpPr txBox="1">
            <a:spLocks noGrp="1"/>
          </p:cNvSpPr>
          <p:nvPr>
            <p:ph type="body" idx="1"/>
          </p:nvPr>
        </p:nvSpPr>
        <p:spPr>
          <a:xfrm>
            <a:off x="0" y="1216113"/>
            <a:ext cx="12046801" cy="2109808"/>
          </a:xfrm>
          <a:prstGeom prst="rect">
            <a:avLst/>
          </a:prstGeom>
          <a:noFill/>
          <a:ln>
            <a:noFill/>
          </a:ln>
        </p:spPr>
        <p:txBody>
          <a:bodyPr spcFirstLastPara="1" wrap="square" lIns="0" tIns="114300" rIns="0" bIns="0" anchor="t" anchorCtr="0">
            <a:spAutoFit/>
          </a:bodyPr>
          <a:lstStyle/>
          <a:p>
            <a:pPr marL="5165090" marR="5080" lvl="0" indent="-584200" algn="l" rtl="0">
              <a:lnSpc>
                <a:spcPct val="108333"/>
              </a:lnSpc>
              <a:spcBef>
                <a:spcPts val="0"/>
              </a:spcBef>
              <a:spcAft>
                <a:spcPts val="0"/>
              </a:spcAft>
              <a:buNone/>
            </a:pPr>
            <a:r>
              <a:rPr lang="en-US" dirty="0">
                <a:latin typeface="+mj-lt"/>
              </a:rPr>
              <a:t>Comparing to human- level performance</a:t>
            </a:r>
            <a:endParaRPr dirty="0">
              <a:latin typeface="+mj-lt"/>
            </a:endParaRPr>
          </a:p>
        </p:txBody>
      </p:sp>
      <p:pic>
        <p:nvPicPr>
          <p:cNvPr id="402" name="Google Shape;402;p37"/>
          <p:cNvPicPr preferRelativeResize="0"/>
          <p:nvPr/>
        </p:nvPicPr>
        <p:blipFill>
          <a:blip r:embed="rId3">
            <a:alphaModFix/>
          </a:blip>
          <a:stretch>
            <a:fillRect/>
          </a:stretch>
        </p:blipFill>
        <p:spPr>
          <a:xfrm>
            <a:off x="417325" y="2395175"/>
            <a:ext cx="3871626" cy="21293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825354"/>
          </a:xfrm>
          <a:prstGeom prst="rect">
            <a:avLst/>
          </a:prstGeom>
          <a:noFill/>
          <a:ln>
            <a:noFill/>
          </a:ln>
        </p:spPr>
        <p:txBody>
          <a:bodyPr spcFirstLastPara="1" wrap="square" lIns="0" tIns="12700" rIns="0" bIns="0" anchor="t" anchorCtr="0">
            <a:spAutoFit/>
          </a:bodyPr>
          <a:lstStyle/>
          <a:p>
            <a:pPr marL="1572260" marR="5080" lvl="0" indent="-1560195" algn="l" rtl="0">
              <a:lnSpc>
                <a:spcPct val="119696"/>
              </a:lnSpc>
              <a:spcBef>
                <a:spcPts val="0"/>
              </a:spcBef>
              <a:spcAft>
                <a:spcPts val="0"/>
              </a:spcAft>
              <a:buNone/>
            </a:pPr>
            <a:r>
              <a:rPr lang="en-US" sz="4400" dirty="0">
                <a:latin typeface="+mj-lt"/>
                <a:ea typeface="Calibri"/>
                <a:cs typeface="Calibri"/>
                <a:sym typeface="Calibri"/>
              </a:rPr>
              <a:t>Improving your model performance</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1055876"/>
            <a:ext cx="11750294" cy="3785652"/>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To improve the performance of a learning algorithm, it's important to consider two things: fitting the training set well and generalizing well to the dev or test set. These two issues can be addressed by different techniques, which can be thought of as two separate sets of knobs to adjust.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To reduce avoidable bias, some tactics include training a bigger model, using a better optimization algorithm, finding a better neural network architecture, and trying out other models. </a:t>
            </a: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To reduce variance, some techniques to try include getting more training data, using regularization, data augmentation, or trying various neural network architecture and </a:t>
            </a:r>
            <a:r>
              <a:rPr lang="en-US" sz="2400" dirty="0" err="1">
                <a:solidFill>
                  <a:schemeClr val="tx1"/>
                </a:solidFill>
                <a:latin typeface="Arial" panose="020B0604020202020204" pitchFamily="34" charset="0"/>
                <a:cs typeface="Arial" panose="020B0604020202020204" pitchFamily="34" charset="0"/>
              </a:rPr>
              <a:t>hyperparameters</a:t>
            </a:r>
            <a:r>
              <a:rPr lang="en-US" sz="24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57818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347218" y="4278"/>
            <a:ext cx="10195814" cy="825354"/>
          </a:xfrm>
          <a:prstGeom prst="rect">
            <a:avLst/>
          </a:prstGeom>
          <a:noFill/>
          <a:ln>
            <a:noFill/>
          </a:ln>
        </p:spPr>
        <p:txBody>
          <a:bodyPr spcFirstLastPara="1" wrap="square" lIns="0" tIns="12700" rIns="0" bIns="0" anchor="t" anchorCtr="0">
            <a:spAutoFit/>
          </a:bodyPr>
          <a:lstStyle/>
          <a:p>
            <a:pPr marL="1572260" marR="5080" lvl="0" indent="-1560195" algn="l" rtl="0">
              <a:lnSpc>
                <a:spcPct val="119696"/>
              </a:lnSpc>
              <a:spcBef>
                <a:spcPts val="0"/>
              </a:spcBef>
              <a:spcAft>
                <a:spcPts val="0"/>
              </a:spcAft>
              <a:buNone/>
            </a:pPr>
            <a:r>
              <a:rPr lang="en-US" sz="4400" dirty="0">
                <a:latin typeface="+mj-lt"/>
                <a:ea typeface="Calibri"/>
                <a:cs typeface="Calibri"/>
                <a:sym typeface="Calibri"/>
              </a:rPr>
              <a:t>Improving your model performance</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347218" y="1197277"/>
            <a:ext cx="11750294" cy="1938992"/>
          </a:xfrm>
          <a:prstGeom prst="rect">
            <a:avLst/>
          </a:prstGeom>
          <a:noFill/>
        </p:spPr>
        <p:txBody>
          <a:bodyPr wrap="square">
            <a:spAutoFit/>
          </a:bodyPr>
          <a:lstStyle/>
          <a:p>
            <a:pPr marL="342900" indent="-342900">
              <a:buFont typeface="Arial" panose="020B0604020202020204" pitchFamily="34" charset="0"/>
              <a:buChar char="•"/>
            </a:pPr>
            <a:endParaRPr lang="en-GB"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Striking the right balance between avoiding bias and variance is a complex task that requires a lot of experimentation and iteration. Systematically applying the concepts of estimating avoidable bias and variance can help make this process more efficient and strategic.</a:t>
            </a:r>
            <a:endParaRPr lang="en-GB" sz="2400" b="0" i="0" dirty="0">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0752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406"/>
        <p:cNvGrpSpPr/>
        <p:nvPr/>
      </p:nvGrpSpPr>
      <p:grpSpPr>
        <a:xfrm>
          <a:off x="0" y="0"/>
          <a:ext cx="0" cy="0"/>
          <a:chOff x="0" y="0"/>
          <a:chExt cx="0" cy="0"/>
        </a:xfrm>
      </p:grpSpPr>
      <p:sp>
        <p:nvSpPr>
          <p:cNvPr id="407" name="Google Shape;407;p38"/>
          <p:cNvSpPr txBox="1">
            <a:spLocks noGrp="1"/>
          </p:cNvSpPr>
          <p:nvPr>
            <p:ph type="title"/>
          </p:nvPr>
        </p:nvSpPr>
        <p:spPr>
          <a:xfrm>
            <a:off x="261620" y="139700"/>
            <a:ext cx="10472853" cy="1560663"/>
          </a:xfrm>
          <a:prstGeom prst="rect">
            <a:avLst/>
          </a:prstGeom>
          <a:noFill/>
          <a:ln>
            <a:noFill/>
          </a:ln>
        </p:spPr>
        <p:txBody>
          <a:bodyPr spcFirstLastPara="1" wrap="square" lIns="0" tIns="83800" rIns="0" bIns="0" anchor="t" anchorCtr="0">
            <a:spAutoFit/>
          </a:bodyPr>
          <a:lstStyle/>
          <a:p>
            <a:pPr marL="12700" marR="5080" lvl="0" indent="0" algn="l" rtl="0">
              <a:lnSpc>
                <a:spcPct val="109090"/>
              </a:lnSpc>
              <a:spcBef>
                <a:spcPts val="0"/>
              </a:spcBef>
              <a:spcAft>
                <a:spcPts val="0"/>
              </a:spcAft>
              <a:buNone/>
            </a:pPr>
            <a:r>
              <a:rPr lang="en-US" sz="4400" b="0" dirty="0">
                <a:latin typeface="+mn-lt"/>
                <a:ea typeface="Cambria"/>
                <a:cs typeface="Cambria"/>
                <a:sym typeface="Cambria"/>
              </a:rPr>
              <a:t>The two fundamental assumptions of supervised learning</a:t>
            </a:r>
            <a:endParaRPr sz="4400" dirty="0">
              <a:latin typeface="+mn-lt"/>
              <a:ea typeface="Cambria"/>
              <a:cs typeface="Cambria"/>
              <a:sym typeface="Cambria"/>
            </a:endParaRPr>
          </a:p>
        </p:txBody>
      </p:sp>
      <p:sp>
        <p:nvSpPr>
          <p:cNvPr id="408" name="Google Shape;408;p38"/>
          <p:cNvSpPr txBox="1"/>
          <p:nvPr/>
        </p:nvSpPr>
        <p:spPr>
          <a:xfrm>
            <a:off x="902792" y="2213711"/>
            <a:ext cx="9594850" cy="1509901"/>
          </a:xfrm>
          <a:prstGeom prst="rect">
            <a:avLst/>
          </a:prstGeom>
          <a:noFill/>
          <a:ln>
            <a:noFill/>
          </a:ln>
        </p:spPr>
        <p:txBody>
          <a:bodyPr spcFirstLastPara="1" wrap="square" lIns="0" tIns="12700" rIns="0" bIns="0" anchor="t" anchorCtr="0">
            <a:spAutoFit/>
          </a:bodyPr>
          <a:lstStyle/>
          <a:p>
            <a:pPr marL="575945" lvl="0" indent="-563880" algn="l" rtl="0">
              <a:lnSpc>
                <a:spcPct val="100000"/>
              </a:lnSpc>
              <a:spcBef>
                <a:spcPts val="0"/>
              </a:spcBef>
              <a:spcAft>
                <a:spcPts val="0"/>
              </a:spcAft>
              <a:buSzPts val="3200"/>
              <a:buFont typeface="Cambria"/>
              <a:buAutoNum type="arabicPeriod"/>
            </a:pPr>
            <a:r>
              <a:rPr lang="en-US" sz="3200" dirty="0">
                <a:latin typeface="+mj-lt"/>
                <a:ea typeface="Cambria"/>
                <a:cs typeface="Cambria"/>
                <a:sym typeface="Cambria"/>
              </a:rPr>
              <a:t>You can fit the training set pretty well.</a:t>
            </a:r>
            <a:endParaRPr sz="3850" dirty="0">
              <a:latin typeface="+mj-lt"/>
              <a:ea typeface="Cambria"/>
              <a:cs typeface="Cambria"/>
              <a:sym typeface="Cambria"/>
            </a:endParaRPr>
          </a:p>
          <a:p>
            <a:pPr marL="575945" marR="5080" lvl="0" indent="-563880" algn="l" rtl="0">
              <a:lnSpc>
                <a:spcPct val="101600"/>
              </a:lnSpc>
              <a:spcBef>
                <a:spcPts val="0"/>
              </a:spcBef>
              <a:spcAft>
                <a:spcPts val="0"/>
              </a:spcAft>
              <a:buSzPts val="3200"/>
              <a:buFont typeface="Cambria"/>
              <a:buAutoNum type="arabicPeriod"/>
            </a:pPr>
            <a:r>
              <a:rPr lang="en-US" sz="3200" dirty="0">
                <a:latin typeface="+mj-lt"/>
                <a:ea typeface="Cambria"/>
                <a:cs typeface="Cambria"/>
                <a:sym typeface="Cambria"/>
              </a:rPr>
              <a:t>The training set performance generalizes pretty well to the dev/test set.</a:t>
            </a:r>
            <a:endParaRPr sz="3200" dirty="0">
              <a:latin typeface="+mj-lt"/>
              <a:ea typeface="Cambria"/>
              <a:cs typeface="Cambria"/>
              <a:sym typeface="Cambria"/>
            </a:endParaRPr>
          </a:p>
        </p:txBody>
      </p:sp>
      <p:pic>
        <p:nvPicPr>
          <p:cNvPr id="409" name="Google Shape;409;p38"/>
          <p:cNvPicPr preferRelativeResize="0"/>
          <p:nvPr/>
        </p:nvPicPr>
        <p:blipFill>
          <a:blip r:embed="rId3">
            <a:alphaModFix/>
          </a:blip>
          <a:stretch>
            <a:fillRect/>
          </a:stretch>
        </p:blipFill>
        <p:spPr>
          <a:xfrm>
            <a:off x="10734473" y="0"/>
            <a:ext cx="1448025" cy="79641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413"/>
        <p:cNvGrpSpPr/>
        <p:nvPr/>
      </p:nvGrpSpPr>
      <p:grpSpPr>
        <a:xfrm>
          <a:off x="0" y="0"/>
          <a:ext cx="0" cy="0"/>
          <a:chOff x="0" y="0"/>
          <a:chExt cx="0" cy="0"/>
        </a:xfrm>
      </p:grpSpPr>
      <p:sp>
        <p:nvSpPr>
          <p:cNvPr id="414" name="Google Shape;414;p39"/>
          <p:cNvSpPr txBox="1">
            <a:spLocks noGrp="1"/>
          </p:cNvSpPr>
          <p:nvPr>
            <p:ph type="title"/>
          </p:nvPr>
        </p:nvSpPr>
        <p:spPr>
          <a:xfrm>
            <a:off x="261620" y="139700"/>
            <a:ext cx="1013904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b="0" dirty="0">
                <a:latin typeface="+mn-lt"/>
                <a:ea typeface="Cambria"/>
                <a:cs typeface="Cambria"/>
                <a:sym typeface="Cambria"/>
              </a:rPr>
              <a:t>Reducing (avoidable) bias and variance</a:t>
            </a:r>
            <a:endParaRPr sz="4400" dirty="0">
              <a:latin typeface="+mn-lt"/>
              <a:ea typeface="Cambria"/>
              <a:cs typeface="Cambria"/>
              <a:sym typeface="Cambria"/>
            </a:endParaRPr>
          </a:p>
        </p:txBody>
      </p:sp>
      <p:sp>
        <p:nvSpPr>
          <p:cNvPr id="415" name="Google Shape;415;p39"/>
          <p:cNvSpPr txBox="1"/>
          <p:nvPr/>
        </p:nvSpPr>
        <p:spPr>
          <a:xfrm>
            <a:off x="261620" y="1802282"/>
            <a:ext cx="216154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mn-lt"/>
                <a:ea typeface="Cambria"/>
                <a:cs typeface="Cambria"/>
                <a:sym typeface="Cambria"/>
              </a:rPr>
              <a:t>Human-level</a:t>
            </a:r>
            <a:endParaRPr sz="2800">
              <a:latin typeface="+mn-lt"/>
              <a:ea typeface="Cambria"/>
              <a:cs typeface="Cambria"/>
              <a:sym typeface="Cambria"/>
            </a:endParaRPr>
          </a:p>
        </p:txBody>
      </p:sp>
      <p:sp>
        <p:nvSpPr>
          <p:cNvPr id="416" name="Google Shape;416;p39"/>
          <p:cNvSpPr txBox="1"/>
          <p:nvPr/>
        </p:nvSpPr>
        <p:spPr>
          <a:xfrm>
            <a:off x="261620" y="5012283"/>
            <a:ext cx="159639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mn-lt"/>
                <a:ea typeface="Cambria"/>
                <a:cs typeface="Cambria"/>
                <a:sym typeface="Cambria"/>
              </a:rPr>
              <a:t>Dev error</a:t>
            </a:r>
            <a:endParaRPr sz="2800">
              <a:latin typeface="+mn-lt"/>
              <a:ea typeface="Cambria"/>
              <a:cs typeface="Cambria"/>
              <a:sym typeface="Cambria"/>
            </a:endParaRPr>
          </a:p>
        </p:txBody>
      </p:sp>
      <p:sp>
        <p:nvSpPr>
          <p:cNvPr id="417" name="Google Shape;417;p39"/>
          <p:cNvSpPr txBox="1"/>
          <p:nvPr/>
        </p:nvSpPr>
        <p:spPr>
          <a:xfrm>
            <a:off x="4284167" y="1555851"/>
            <a:ext cx="7226300" cy="1243965"/>
          </a:xfrm>
          <a:prstGeom prst="rect">
            <a:avLst/>
          </a:prstGeom>
          <a:noFill/>
          <a:ln>
            <a:noFill/>
          </a:ln>
        </p:spPr>
        <p:txBody>
          <a:bodyPr spcFirstLastPara="1" wrap="square" lIns="0" tIns="194925" rIns="0" bIns="0" anchor="t" anchorCtr="0">
            <a:spAutoFit/>
          </a:bodyPr>
          <a:lstStyle/>
          <a:p>
            <a:pPr marL="12700" lvl="0" indent="0" algn="l" rtl="0">
              <a:lnSpc>
                <a:spcPct val="100000"/>
              </a:lnSpc>
              <a:spcBef>
                <a:spcPts val="0"/>
              </a:spcBef>
              <a:spcAft>
                <a:spcPts val="0"/>
              </a:spcAft>
              <a:buNone/>
            </a:pPr>
            <a:r>
              <a:rPr lang="en-US" sz="2800">
                <a:latin typeface="+mn-lt"/>
                <a:ea typeface="Cambria"/>
                <a:cs typeface="Cambria"/>
                <a:sym typeface="Cambria"/>
              </a:rPr>
              <a:t>Train bigger model</a:t>
            </a:r>
            <a:endParaRPr sz="2800">
              <a:latin typeface="+mn-lt"/>
              <a:ea typeface="Cambria"/>
              <a:cs typeface="Cambria"/>
              <a:sym typeface="Cambria"/>
            </a:endParaRPr>
          </a:p>
          <a:p>
            <a:pPr marL="12700" lvl="0" indent="0" algn="l" rtl="0">
              <a:lnSpc>
                <a:spcPct val="100000"/>
              </a:lnSpc>
              <a:spcBef>
                <a:spcPts val="1435"/>
              </a:spcBef>
              <a:spcAft>
                <a:spcPts val="0"/>
              </a:spcAft>
              <a:buNone/>
            </a:pPr>
            <a:r>
              <a:rPr lang="en-US" sz="2800">
                <a:latin typeface="+mn-lt"/>
                <a:ea typeface="Cambria"/>
                <a:cs typeface="Cambria"/>
                <a:sym typeface="Cambria"/>
              </a:rPr>
              <a:t>Train longer/better optimization algorithms</a:t>
            </a:r>
            <a:endParaRPr sz="2800">
              <a:latin typeface="+mn-lt"/>
              <a:ea typeface="Cambria"/>
              <a:cs typeface="Cambria"/>
              <a:sym typeface="Cambria"/>
            </a:endParaRPr>
          </a:p>
        </p:txBody>
      </p:sp>
      <p:sp>
        <p:nvSpPr>
          <p:cNvPr id="418" name="Google Shape;418;p39"/>
          <p:cNvSpPr txBox="1"/>
          <p:nvPr/>
        </p:nvSpPr>
        <p:spPr>
          <a:xfrm>
            <a:off x="4284167" y="3387547"/>
            <a:ext cx="681990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dirty="0">
                <a:latin typeface="+mn-lt"/>
                <a:ea typeface="Cambria"/>
                <a:cs typeface="Cambria"/>
                <a:sym typeface="Cambria"/>
              </a:rPr>
              <a:t>NN architecture/</a:t>
            </a:r>
            <a:r>
              <a:rPr lang="en-US" sz="2800" dirty="0" err="1">
                <a:latin typeface="+mn-lt"/>
                <a:ea typeface="Cambria"/>
                <a:cs typeface="Cambria"/>
                <a:sym typeface="Cambria"/>
              </a:rPr>
              <a:t>hyperparameters</a:t>
            </a:r>
            <a:r>
              <a:rPr lang="en-US" sz="2800" dirty="0">
                <a:latin typeface="+mn-lt"/>
                <a:ea typeface="Cambria"/>
                <a:cs typeface="Cambria"/>
                <a:sym typeface="Cambria"/>
              </a:rPr>
              <a:t> search</a:t>
            </a:r>
            <a:endParaRPr sz="2800" dirty="0">
              <a:latin typeface="+mn-lt"/>
              <a:ea typeface="Cambria"/>
              <a:cs typeface="Cambria"/>
              <a:sym typeface="Cambria"/>
            </a:endParaRPr>
          </a:p>
        </p:txBody>
      </p:sp>
      <p:sp>
        <p:nvSpPr>
          <p:cNvPr id="419" name="Google Shape;419;p39"/>
          <p:cNvSpPr txBox="1"/>
          <p:nvPr/>
        </p:nvSpPr>
        <p:spPr>
          <a:xfrm>
            <a:off x="4284167" y="4366158"/>
            <a:ext cx="2465705" cy="1200785"/>
          </a:xfrm>
          <a:prstGeom prst="rect">
            <a:avLst/>
          </a:prstGeom>
          <a:noFill/>
          <a:ln>
            <a:noFill/>
          </a:ln>
        </p:spPr>
        <p:txBody>
          <a:bodyPr spcFirstLastPara="1" wrap="square" lIns="0" tIns="12050" rIns="0" bIns="0" anchor="t" anchorCtr="0">
            <a:spAutoFit/>
          </a:bodyPr>
          <a:lstStyle/>
          <a:p>
            <a:pPr marL="12700" marR="5080" lvl="0" indent="0" algn="l" rtl="0">
              <a:lnSpc>
                <a:spcPct val="137700"/>
              </a:lnSpc>
              <a:spcBef>
                <a:spcPts val="0"/>
              </a:spcBef>
              <a:spcAft>
                <a:spcPts val="0"/>
              </a:spcAft>
              <a:buNone/>
            </a:pPr>
            <a:r>
              <a:rPr lang="en-US" sz="2800" dirty="0">
                <a:latin typeface="+mn-lt"/>
                <a:ea typeface="Cambria"/>
                <a:cs typeface="Cambria"/>
                <a:sym typeface="Cambria"/>
              </a:rPr>
              <a:t>More data Regularization</a:t>
            </a:r>
            <a:endParaRPr sz="2800" dirty="0">
              <a:latin typeface="+mn-lt"/>
              <a:ea typeface="Cambria"/>
              <a:cs typeface="Cambria"/>
              <a:sym typeface="Cambria"/>
            </a:endParaRPr>
          </a:p>
        </p:txBody>
      </p:sp>
      <p:sp>
        <p:nvSpPr>
          <p:cNvPr id="420" name="Google Shape;420;p39"/>
          <p:cNvSpPr txBox="1"/>
          <p:nvPr/>
        </p:nvSpPr>
        <p:spPr>
          <a:xfrm>
            <a:off x="4284167" y="6132779"/>
            <a:ext cx="681990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mn-lt"/>
                <a:ea typeface="Cambria"/>
                <a:cs typeface="Cambria"/>
                <a:sym typeface="Cambria"/>
              </a:rPr>
              <a:t>NN architecture/hyperparameters search</a:t>
            </a:r>
            <a:endParaRPr sz="2800">
              <a:latin typeface="+mn-lt"/>
              <a:ea typeface="Cambria"/>
              <a:cs typeface="Cambria"/>
              <a:sym typeface="Cambria"/>
            </a:endParaRPr>
          </a:p>
        </p:txBody>
      </p:sp>
      <p:sp>
        <p:nvSpPr>
          <p:cNvPr id="421" name="Google Shape;421;p39"/>
          <p:cNvSpPr txBox="1"/>
          <p:nvPr/>
        </p:nvSpPr>
        <p:spPr>
          <a:xfrm>
            <a:off x="261620" y="3494582"/>
            <a:ext cx="2395220" cy="45212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800">
                <a:latin typeface="+mn-lt"/>
                <a:ea typeface="Cambria"/>
                <a:cs typeface="Cambria"/>
                <a:sym typeface="Cambria"/>
              </a:rPr>
              <a:t>Training error</a:t>
            </a:r>
            <a:endParaRPr sz="2800">
              <a:latin typeface="+mn-lt"/>
              <a:ea typeface="Cambria"/>
              <a:cs typeface="Cambria"/>
              <a:sym typeface="Cambria"/>
            </a:endParaRPr>
          </a:p>
        </p:txBody>
      </p:sp>
      <p:pic>
        <p:nvPicPr>
          <p:cNvPr id="422" name="Google Shape;422;p39"/>
          <p:cNvPicPr preferRelativeResize="0"/>
          <p:nvPr/>
        </p:nvPicPr>
        <p:blipFill>
          <a:blip r:embed="rId3">
            <a:alphaModFix/>
          </a:blip>
          <a:stretch>
            <a:fillRect/>
          </a:stretch>
        </p:blipFill>
        <p:spPr>
          <a:xfrm>
            <a:off x="10734473" y="0"/>
            <a:ext cx="1448025" cy="7964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261620" y="139700"/>
            <a:ext cx="7364095"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j-lt"/>
                <a:ea typeface="Calibri"/>
                <a:cs typeface="Calibri"/>
                <a:sym typeface="Calibri"/>
              </a:rPr>
              <a:t>Orthogonalization</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61620" y="1216131"/>
            <a:ext cx="11583162" cy="4955203"/>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In practice, </a:t>
            </a:r>
            <a:r>
              <a:rPr lang="en-US" sz="2400" dirty="0" err="1">
                <a:solidFill>
                  <a:schemeClr val="tx1"/>
                </a:solidFill>
                <a:latin typeface="Arial" panose="020B0604020202020204" pitchFamily="34" charset="0"/>
                <a:cs typeface="Arial" panose="020B0604020202020204" pitchFamily="34" charset="0"/>
              </a:rPr>
              <a:t>Orthogonalization</a:t>
            </a:r>
            <a:r>
              <a:rPr lang="en-US" sz="2400" dirty="0">
                <a:solidFill>
                  <a:schemeClr val="tx1"/>
                </a:solidFill>
                <a:latin typeface="Arial" panose="020B0604020202020204" pitchFamily="34" charset="0"/>
                <a:cs typeface="Arial" panose="020B0604020202020204" pitchFamily="34" charset="0"/>
              </a:rPr>
              <a:t> can be achieved in several ways, depending on the specific machine learning system and its requirements. Some common techniques include:</a:t>
            </a:r>
          </a:p>
          <a:p>
            <a:pPr lvl="6"/>
            <a:r>
              <a:rPr lang="en-US" sz="2400" dirty="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 </a:t>
            </a:r>
            <a:r>
              <a:rPr lang="en-US" sz="2000" b="1" dirty="0">
                <a:solidFill>
                  <a:schemeClr val="tx1"/>
                </a:solidFill>
                <a:latin typeface="Arial" panose="020B0604020202020204" pitchFamily="34" charset="0"/>
                <a:cs typeface="Arial" panose="020B0604020202020204" pitchFamily="34" charset="0"/>
              </a:rPr>
              <a:t>Modular Design</a:t>
            </a:r>
            <a:r>
              <a:rPr lang="en-US" sz="2000" dirty="0">
                <a:solidFill>
                  <a:schemeClr val="tx1"/>
                </a:solidFill>
                <a:latin typeface="Arial" panose="020B0604020202020204" pitchFamily="34" charset="0"/>
                <a:cs typeface="Arial" panose="020B0604020202020204" pitchFamily="34" charset="0"/>
              </a:rPr>
              <a:t>: Breaking down a machine learning system into smaller, 	independent modules or components, with clear inputs and outputs. This can be achieved by 	using libraries, functions, or classes, depending on the programming language and 	environment.</a:t>
            </a:r>
          </a:p>
          <a:p>
            <a:r>
              <a:rPr lang="en-US" sz="2000" dirty="0">
                <a:solidFill>
                  <a:schemeClr val="tx1"/>
                </a:solidFill>
                <a:latin typeface="Arial" panose="020B0604020202020204" pitchFamily="34" charset="0"/>
                <a:cs typeface="Arial" panose="020B0604020202020204" pitchFamily="34" charset="0"/>
              </a:rPr>
              <a:t>	- </a:t>
            </a:r>
            <a:r>
              <a:rPr lang="en-US" sz="2000" b="1" dirty="0">
                <a:solidFill>
                  <a:schemeClr val="tx1"/>
                </a:solidFill>
                <a:latin typeface="Arial" panose="020B0604020202020204" pitchFamily="34" charset="0"/>
                <a:cs typeface="Arial" panose="020B0604020202020204" pitchFamily="34" charset="0"/>
              </a:rPr>
              <a:t>Encapsulation</a:t>
            </a:r>
            <a:r>
              <a:rPr lang="en-US" sz="2000" dirty="0">
                <a:solidFill>
                  <a:schemeClr val="tx1"/>
                </a:solidFill>
                <a:latin typeface="Arial" panose="020B0604020202020204" pitchFamily="34" charset="0"/>
                <a:cs typeface="Arial" panose="020B0604020202020204" pitchFamily="34" charset="0"/>
              </a:rPr>
              <a:t>: Hiding the internal details of each module or component from other 	modules or components, and providing a clean and well-defined 	interface for 	communication. This can be achieved by using well-defined APIs (Application Programming 	Interfaces), data structures, or protocols.</a:t>
            </a:r>
          </a:p>
          <a:p>
            <a:r>
              <a:rPr lang="en-US" sz="2000" dirty="0">
                <a:solidFill>
                  <a:schemeClr val="tx1"/>
                </a:solidFill>
                <a:latin typeface="Arial" panose="020B0604020202020204" pitchFamily="34" charset="0"/>
                <a:cs typeface="Arial" panose="020B0604020202020204" pitchFamily="34" charset="0"/>
              </a:rPr>
              <a:t>	- </a:t>
            </a:r>
            <a:r>
              <a:rPr lang="en-US" sz="2000" b="1" dirty="0">
                <a:solidFill>
                  <a:schemeClr val="tx1"/>
                </a:solidFill>
                <a:latin typeface="Arial" panose="020B0604020202020204" pitchFamily="34" charset="0"/>
                <a:cs typeface="Arial" panose="020B0604020202020204" pitchFamily="34" charset="0"/>
              </a:rPr>
              <a:t>Layered Architecture</a:t>
            </a:r>
            <a:r>
              <a:rPr lang="en-US" sz="2000" dirty="0">
                <a:solidFill>
                  <a:schemeClr val="tx1"/>
                </a:solidFill>
                <a:latin typeface="Arial" panose="020B0604020202020204" pitchFamily="34" charset="0"/>
                <a:cs typeface="Arial" panose="020B0604020202020204" pitchFamily="34" charset="0"/>
              </a:rPr>
              <a:t>: Designing a machine learning system as a stack of layers, where 	each layer performs a specific task or function, without overlapping or depending on other 	layers. This is commonly used in neural networks, where each layer has a specific role in 	processing the input data, and the output of one layer is used as the input of the next layer.</a:t>
            </a:r>
          </a:p>
        </p:txBody>
      </p:sp>
    </p:spTree>
    <p:extLst>
      <p:ext uri="{BB962C8B-B14F-4D97-AF65-F5344CB8AC3E}">
        <p14:creationId xmlns:p14="http://schemas.microsoft.com/office/powerpoint/2010/main" val="1500004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261620" y="139700"/>
            <a:ext cx="7364095"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j-lt"/>
                <a:ea typeface="Calibri"/>
                <a:cs typeface="Calibri"/>
                <a:sym typeface="Calibri"/>
              </a:rPr>
              <a:t>Orthogonalization</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61620" y="996686"/>
            <a:ext cx="11750294" cy="5632311"/>
          </a:xfrm>
          <a:prstGeom prst="rect">
            <a:avLst/>
          </a:prstGeom>
          <a:noFill/>
        </p:spPr>
        <p:txBody>
          <a:bodyPr wrap="square">
            <a:spAutoFit/>
          </a:bodyPr>
          <a:lstStyle/>
          <a:p>
            <a:pPr marL="342900" indent="-342900">
              <a:buFont typeface="Arial" panose="020B0604020202020204" pitchFamily="34" charset="0"/>
              <a:buChar char="•"/>
            </a:pPr>
            <a:r>
              <a:rPr lang="en-GB" sz="2400" b="0" i="0" dirty="0">
                <a:solidFill>
                  <a:schemeClr val="tx1"/>
                </a:solidFill>
                <a:effectLst/>
                <a:latin typeface="Arial" panose="020B0604020202020204" pitchFamily="34" charset="0"/>
                <a:cs typeface="Arial" panose="020B0604020202020204" pitchFamily="34" charset="0"/>
              </a:rPr>
              <a:t>In machine learning, there are typically four main criteria that a supervised learning system needs to meet in order to perform well: </a:t>
            </a:r>
          </a:p>
          <a:p>
            <a:r>
              <a:rPr lang="en-GB" sz="2400" dirty="0">
                <a:solidFill>
                  <a:schemeClr val="tx1"/>
                </a:solidFill>
                <a:latin typeface="Arial" panose="020B0604020202020204" pitchFamily="34" charset="0"/>
                <a:cs typeface="Arial" panose="020B0604020202020204" pitchFamily="34" charset="0"/>
              </a:rPr>
              <a:t>	1. P</a:t>
            </a:r>
            <a:r>
              <a:rPr lang="en-GB" sz="2400" b="0" i="0" dirty="0">
                <a:solidFill>
                  <a:schemeClr val="tx1"/>
                </a:solidFill>
                <a:effectLst/>
                <a:latin typeface="Arial" panose="020B0604020202020204" pitchFamily="34" charset="0"/>
                <a:cs typeface="Arial" panose="020B0604020202020204" pitchFamily="34" charset="0"/>
              </a:rPr>
              <a:t>erforming well on the training set</a:t>
            </a:r>
          </a:p>
          <a:p>
            <a:r>
              <a:rPr lang="en-GB" sz="2400" dirty="0">
                <a:solidFill>
                  <a:schemeClr val="tx1"/>
                </a:solidFill>
                <a:latin typeface="Arial" panose="020B0604020202020204" pitchFamily="34" charset="0"/>
                <a:cs typeface="Arial" panose="020B0604020202020204" pitchFamily="34" charset="0"/>
              </a:rPr>
              <a:t>	2. P</a:t>
            </a:r>
            <a:r>
              <a:rPr lang="en-GB" sz="2400" b="0" i="0" dirty="0">
                <a:solidFill>
                  <a:schemeClr val="tx1"/>
                </a:solidFill>
                <a:effectLst/>
                <a:latin typeface="Arial" panose="020B0604020202020204" pitchFamily="34" charset="0"/>
                <a:cs typeface="Arial" panose="020B0604020202020204" pitchFamily="34" charset="0"/>
              </a:rPr>
              <a:t>erforming well on the development set</a:t>
            </a:r>
          </a:p>
          <a:p>
            <a:r>
              <a:rPr lang="en-GB" sz="2400" dirty="0">
                <a:solidFill>
                  <a:schemeClr val="tx1"/>
                </a:solidFill>
                <a:latin typeface="Arial" panose="020B0604020202020204" pitchFamily="34" charset="0"/>
                <a:cs typeface="Arial" panose="020B0604020202020204" pitchFamily="34" charset="0"/>
              </a:rPr>
              <a:t>	3. P</a:t>
            </a:r>
            <a:r>
              <a:rPr lang="en-GB" sz="2400" b="0" i="0" dirty="0">
                <a:solidFill>
                  <a:schemeClr val="tx1"/>
                </a:solidFill>
                <a:effectLst/>
                <a:latin typeface="Arial" panose="020B0604020202020204" pitchFamily="34" charset="0"/>
                <a:cs typeface="Arial" panose="020B0604020202020204" pitchFamily="34" charset="0"/>
              </a:rPr>
              <a:t>erforming well on the test set</a:t>
            </a:r>
          </a:p>
          <a:p>
            <a:r>
              <a:rPr lang="en-GB" sz="2400" dirty="0">
                <a:solidFill>
                  <a:schemeClr val="tx1"/>
                </a:solidFill>
                <a:latin typeface="Arial" panose="020B0604020202020204" pitchFamily="34" charset="0"/>
                <a:cs typeface="Arial" panose="020B0604020202020204" pitchFamily="34" charset="0"/>
              </a:rPr>
              <a:t>	4. P</a:t>
            </a:r>
            <a:r>
              <a:rPr lang="en-GB" sz="2400" b="0" i="0" dirty="0">
                <a:solidFill>
                  <a:schemeClr val="tx1"/>
                </a:solidFill>
                <a:effectLst/>
                <a:latin typeface="Arial" panose="020B0604020202020204" pitchFamily="34" charset="0"/>
                <a:cs typeface="Arial" panose="020B0604020202020204" pitchFamily="34" charset="0"/>
              </a:rPr>
              <a:t>erforming well in the real world. </a:t>
            </a:r>
          </a:p>
          <a:p>
            <a:pPr marL="342900" indent="-342900">
              <a:buFont typeface="Arial" panose="020B0604020202020204" pitchFamily="34" charset="0"/>
              <a:buChar char="•"/>
            </a:pPr>
            <a:endParaRPr lang="en-GB" sz="2400" b="0" i="0" dirty="0">
              <a:solidFill>
                <a:schemeClr val="tx1"/>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b="0" i="0" dirty="0">
                <a:solidFill>
                  <a:schemeClr val="tx1"/>
                </a:solidFill>
                <a:effectLst/>
                <a:latin typeface="Arial" panose="020B0604020202020204" pitchFamily="34" charset="0"/>
                <a:cs typeface="Arial" panose="020B0604020202020204" pitchFamily="34" charset="0"/>
              </a:rPr>
              <a:t>Each of these criteria requires a specific set of hyperparameters to be tuned, and it is important to identify these hyperparameters and ensure that they have relatively interpretable functions.</a:t>
            </a:r>
          </a:p>
          <a:p>
            <a:pPr marL="342900" indent="-342900">
              <a:buFont typeface="Arial" panose="020B0604020202020204" pitchFamily="34" charset="0"/>
              <a:buChar char="•"/>
            </a:pPr>
            <a:endParaRPr lang="en-GB"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400" dirty="0">
                <a:solidFill>
                  <a:schemeClr val="tx1"/>
                </a:solidFill>
                <a:latin typeface="Arial" panose="020B0604020202020204" pitchFamily="34" charset="0"/>
                <a:cs typeface="Arial" panose="020B0604020202020204" pitchFamily="34" charset="0"/>
              </a:rPr>
              <a:t>Examples of </a:t>
            </a:r>
            <a:r>
              <a:rPr lang="en-GB" sz="2400" dirty="0" err="1">
                <a:solidFill>
                  <a:schemeClr val="tx1"/>
                </a:solidFill>
                <a:latin typeface="Arial" panose="020B0604020202020204" pitchFamily="34" charset="0"/>
                <a:cs typeface="Arial" panose="020B0604020202020204" pitchFamily="34" charset="0"/>
              </a:rPr>
              <a:t>hyperparameters</a:t>
            </a:r>
            <a:r>
              <a:rPr lang="en-GB" sz="2400" dirty="0">
                <a:solidFill>
                  <a:schemeClr val="tx1"/>
                </a:solidFill>
                <a:latin typeface="Arial" panose="020B0604020202020204" pitchFamily="34" charset="0"/>
                <a:cs typeface="Arial" panose="020B0604020202020204" pitchFamily="34" charset="0"/>
              </a:rPr>
              <a:t> that may need to be tuned include the size of the network, the optimization algorithm used, and regularization techniques. It is important to ensure that each </a:t>
            </a:r>
            <a:r>
              <a:rPr lang="en-GB" sz="2400" dirty="0" err="1">
                <a:solidFill>
                  <a:schemeClr val="tx1"/>
                </a:solidFill>
                <a:latin typeface="Arial" panose="020B0604020202020204" pitchFamily="34" charset="0"/>
                <a:cs typeface="Arial" panose="020B0604020202020204" pitchFamily="34" charset="0"/>
              </a:rPr>
              <a:t>hyperparameter</a:t>
            </a:r>
            <a:r>
              <a:rPr lang="en-GB" sz="2400" dirty="0">
                <a:solidFill>
                  <a:schemeClr val="tx1"/>
                </a:solidFill>
                <a:latin typeface="Arial" panose="020B0604020202020204" pitchFamily="34" charset="0"/>
                <a:cs typeface="Arial" panose="020B0604020202020204" pitchFamily="34" charset="0"/>
              </a:rPr>
              <a:t> has a clear and specific function that is aligned with the specific aspect of the model that needs to be improved.</a:t>
            </a:r>
          </a:p>
        </p:txBody>
      </p:sp>
    </p:spTree>
    <p:extLst>
      <p:ext uri="{BB962C8B-B14F-4D97-AF65-F5344CB8AC3E}">
        <p14:creationId xmlns:p14="http://schemas.microsoft.com/office/powerpoint/2010/main" val="223043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83"/>
        <p:cNvGrpSpPr/>
        <p:nvPr/>
      </p:nvGrpSpPr>
      <p:grpSpPr>
        <a:xfrm>
          <a:off x="0" y="0"/>
          <a:ext cx="0" cy="0"/>
          <a:chOff x="0" y="0"/>
          <a:chExt cx="0" cy="0"/>
        </a:xfrm>
      </p:grpSpPr>
      <p:sp>
        <p:nvSpPr>
          <p:cNvPr id="84" name="Google Shape;84;p5"/>
          <p:cNvSpPr txBox="1">
            <a:spLocks noGrp="1"/>
          </p:cNvSpPr>
          <p:nvPr>
            <p:ph type="title"/>
          </p:nvPr>
        </p:nvSpPr>
        <p:spPr>
          <a:xfrm>
            <a:off x="261620" y="139700"/>
            <a:ext cx="7364095"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4400" dirty="0">
                <a:latin typeface="+mj-lt"/>
                <a:ea typeface="Calibri"/>
                <a:cs typeface="Calibri"/>
                <a:sym typeface="Calibri"/>
              </a:rPr>
              <a:t>Orthogonalization</a:t>
            </a:r>
          </a:p>
        </p:txBody>
      </p:sp>
      <p:pic>
        <p:nvPicPr>
          <p:cNvPr id="86" name="Google Shape;86;p5"/>
          <p:cNvPicPr preferRelativeResize="0"/>
          <p:nvPr/>
        </p:nvPicPr>
        <p:blipFill>
          <a:blip r:embed="rId3">
            <a:alphaModFix/>
          </a:blip>
          <a:stretch>
            <a:fillRect/>
          </a:stretch>
        </p:blipFill>
        <p:spPr>
          <a:xfrm>
            <a:off x="10734473" y="0"/>
            <a:ext cx="1448025" cy="796414"/>
          </a:xfrm>
          <a:prstGeom prst="rect">
            <a:avLst/>
          </a:prstGeom>
          <a:noFill/>
          <a:ln>
            <a:noFill/>
          </a:ln>
        </p:spPr>
      </p:pic>
      <p:sp>
        <p:nvSpPr>
          <p:cNvPr id="4" name="TextBox 3">
            <a:extLst>
              <a:ext uri="{FF2B5EF4-FFF2-40B4-BE49-F238E27FC236}">
                <a16:creationId xmlns:a16="http://schemas.microsoft.com/office/drawing/2014/main" id="{D9BCBBA4-8A7A-F3DD-69F8-87DC927E8A7F}"/>
              </a:ext>
            </a:extLst>
          </p:cNvPr>
          <p:cNvSpPr txBox="1"/>
          <p:nvPr/>
        </p:nvSpPr>
        <p:spPr>
          <a:xfrm>
            <a:off x="261620" y="1207701"/>
            <a:ext cx="11750294" cy="1938992"/>
          </a:xfrm>
          <a:prstGeom prst="rect">
            <a:avLst/>
          </a:prstGeom>
          <a:noFill/>
        </p:spPr>
        <p:txBody>
          <a:bodyPr wrap="square">
            <a:spAutoFit/>
          </a:bodyPr>
          <a:lstStyle/>
          <a:p>
            <a:pPr marL="342900" indent="-342900">
              <a:buFont typeface="Arial" panose="020B0604020202020204" pitchFamily="34" charset="0"/>
              <a:buChar char="•"/>
            </a:pPr>
            <a:r>
              <a:rPr lang="en-GB" sz="2400" dirty="0">
                <a:solidFill>
                  <a:schemeClr val="tx1"/>
                </a:solidFill>
                <a:latin typeface="Arial" panose="020B0604020202020204" pitchFamily="34" charset="0"/>
                <a:cs typeface="Arial" panose="020B0604020202020204" pitchFamily="34" charset="0"/>
              </a:rPr>
              <a:t>Overall, the process of orthogonalization in machine learning involves identifying the specific set of hyperparameters that need to be tuned to achieve a particular effect, and ensuring that each hyperparameter has a clear and interpretable function. This makes it much easier to tune the model effectively and achieve the desired performance.</a:t>
            </a:r>
            <a:endParaRPr lang="en-US" sz="24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788903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6684</Words>
  <Application>Microsoft Office PowerPoint</Application>
  <PresentationFormat>Widescreen</PresentationFormat>
  <Paragraphs>355</Paragraphs>
  <Slides>64</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Calibri</vt:lpstr>
      <vt:lpstr>Times New Roman</vt:lpstr>
      <vt:lpstr>Roboto</vt:lpstr>
      <vt:lpstr>Arial</vt:lpstr>
      <vt:lpstr>Cambria</vt:lpstr>
      <vt:lpstr>Office Theme</vt:lpstr>
      <vt:lpstr>Introduction to ML strategy </vt:lpstr>
      <vt:lpstr>Introduction to ML strategy</vt:lpstr>
      <vt:lpstr>Why ML Strategy?</vt:lpstr>
      <vt:lpstr>Motivating example</vt:lpstr>
      <vt:lpstr>Introduction to ML strategy</vt:lpstr>
      <vt:lpstr>Orthogonalization</vt:lpstr>
      <vt:lpstr>Orthogonalization</vt:lpstr>
      <vt:lpstr>Orthogonalization</vt:lpstr>
      <vt:lpstr>Orthogonalization</vt:lpstr>
      <vt:lpstr>Chain of assumptions in ML</vt:lpstr>
      <vt:lpstr>Setting up your goal</vt:lpstr>
      <vt:lpstr>Single number evaluation metric</vt:lpstr>
      <vt:lpstr>Using a single number evaluation metric</vt:lpstr>
      <vt:lpstr>Another example</vt:lpstr>
      <vt:lpstr>Single number evaluation metric</vt:lpstr>
      <vt:lpstr>Setting up your goal</vt:lpstr>
      <vt:lpstr>Satisficing and optimizing metrics</vt:lpstr>
      <vt:lpstr>Another cat classification example</vt:lpstr>
      <vt:lpstr>Satisficing and optimizing metrics</vt:lpstr>
      <vt:lpstr>Setting up your goal</vt:lpstr>
      <vt:lpstr>Train/dev/test distributions</vt:lpstr>
      <vt:lpstr>Cat classification dev/test sets</vt:lpstr>
      <vt:lpstr>Train/dev/test distributions</vt:lpstr>
      <vt:lpstr>True story (details changed)</vt:lpstr>
      <vt:lpstr>PowerPoint Presentation</vt:lpstr>
      <vt:lpstr>Setting up your goal</vt:lpstr>
      <vt:lpstr>Size of dev and test sets</vt:lpstr>
      <vt:lpstr>Old way of splitting data</vt:lpstr>
      <vt:lpstr>Size of dev and test sets</vt:lpstr>
      <vt:lpstr>PowerPoint Presentation</vt:lpstr>
      <vt:lpstr>PowerPoint Presentation</vt:lpstr>
      <vt:lpstr>Setting up your goal</vt:lpstr>
      <vt:lpstr>When to change dev/test sets and metrics</vt:lpstr>
      <vt:lpstr>PowerPoint Presentation</vt:lpstr>
      <vt:lpstr>Orthogonalization for cat pictures: anti-porn</vt:lpstr>
      <vt:lpstr>When to change dev/test sets and metrics</vt:lpstr>
      <vt:lpstr>Another example</vt:lpstr>
      <vt:lpstr>PowerPoint Presentation</vt:lpstr>
      <vt:lpstr>Why human-level performance?</vt:lpstr>
      <vt:lpstr>Why human-level performance?</vt:lpstr>
      <vt:lpstr>Comparing to human-level performance</vt:lpstr>
      <vt:lpstr>Why compare to human-level performance</vt:lpstr>
      <vt:lpstr>PowerPoint Presentation</vt:lpstr>
      <vt:lpstr>Avoidable bias</vt:lpstr>
      <vt:lpstr>Avoidable bias</vt:lpstr>
      <vt:lpstr>Bias and Variance</vt:lpstr>
      <vt:lpstr>Bias and Variance</vt:lpstr>
      <vt:lpstr>Cat classification example</vt:lpstr>
      <vt:lpstr>Comparing to human- level performance</vt:lpstr>
      <vt:lpstr>Understanding human-level performance</vt:lpstr>
      <vt:lpstr>Human-level error as a proxy for Bayes error</vt:lpstr>
      <vt:lpstr>Error analysis example</vt:lpstr>
      <vt:lpstr>Understanding human-level performance</vt:lpstr>
      <vt:lpstr>Summary of bias/variance with human-level performance</vt:lpstr>
      <vt:lpstr>PowerPoint Presentation</vt:lpstr>
      <vt:lpstr>Surpassing human- level performance</vt:lpstr>
      <vt:lpstr>Surpassing human- level performance</vt:lpstr>
      <vt:lpstr>Surpassing human-level performance</vt:lpstr>
      <vt:lpstr>Problems where ML significantly surpasses human-level performance</vt:lpstr>
      <vt:lpstr>PowerPoint Presentation</vt:lpstr>
      <vt:lpstr>Improving your model performance</vt:lpstr>
      <vt:lpstr>Improving your model performance</vt:lpstr>
      <vt:lpstr>The two fundamental assumptions of supervised learning</vt:lpstr>
      <vt:lpstr>Reducing (avoidable) bias and variance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ML strategy </dc:title>
  <cp:lastModifiedBy>Nguyen Dinh Chi (FE Ban NCPT)</cp:lastModifiedBy>
  <cp:revision>76</cp:revision>
  <dcterms:created xsi:type="dcterms:W3CDTF">2023-02-01T06:06:00Z</dcterms:created>
  <dcterms:modified xsi:type="dcterms:W3CDTF">2023-05-07T11:17:03Z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2023-02-01T00:00:00Z</vt:filetime>
  </property>
</Properties>
</file>